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5"/>
  </p:notesMasterIdLst>
  <p:sldIdLst>
    <p:sldId id="1288" r:id="rId2"/>
    <p:sldId id="1532" r:id="rId3"/>
    <p:sldId id="1533" r:id="rId4"/>
    <p:sldId id="1485" r:id="rId5"/>
    <p:sldId id="1486" r:id="rId6"/>
    <p:sldId id="1487" r:id="rId7"/>
    <p:sldId id="1503" r:id="rId8"/>
    <p:sldId id="1488" r:id="rId9"/>
    <p:sldId id="1526" r:id="rId10"/>
    <p:sldId id="1534" r:id="rId11"/>
    <p:sldId id="1540" r:id="rId12"/>
    <p:sldId id="1541" r:id="rId13"/>
    <p:sldId id="1542" r:id="rId14"/>
    <p:sldId id="1543" r:id="rId15"/>
    <p:sldId id="1544" r:id="rId16"/>
    <p:sldId id="1527" r:id="rId17"/>
    <p:sldId id="1504" r:id="rId18"/>
    <p:sldId id="1545" r:id="rId19"/>
    <p:sldId id="1525" r:id="rId20"/>
    <p:sldId id="1546" r:id="rId21"/>
    <p:sldId id="1531" r:id="rId22"/>
    <p:sldId id="1509" r:id="rId23"/>
    <p:sldId id="1502" r:id="rId24"/>
  </p:sldIdLst>
  <p:sldSz cx="9144000" cy="5143500" type="screen16x9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40">
          <p15:clr>
            <a:srgbClr val="A4A3A4"/>
          </p15:clr>
        </p15:guide>
        <p15:guide id="2" pos="5466">
          <p15:clr>
            <a:srgbClr val="A4A3A4"/>
          </p15:clr>
        </p15:guide>
        <p15:guide id="3" pos="2880">
          <p15:clr>
            <a:srgbClr val="A4A3A4"/>
          </p15:clr>
        </p15:guide>
        <p15:guide id="4" pos="324">
          <p15:clr>
            <a:srgbClr val="A4A3A4"/>
          </p15:clr>
        </p15:guide>
        <p15:guide id="5" orient="horz" pos="3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867" autoAdjust="0"/>
    <p:restoredTop sz="83513" autoAdjust="0"/>
  </p:normalViewPr>
  <p:slideViewPr>
    <p:cSldViewPr snapToGrid="0" snapToObjects="1">
      <p:cViewPr>
        <p:scale>
          <a:sx n="160" d="100"/>
          <a:sy n="160" d="100"/>
        </p:scale>
        <p:origin x="-204" y="-234"/>
      </p:cViewPr>
      <p:guideLst>
        <p:guide orient="horz" pos="440"/>
        <p:guide orient="horz" pos="330"/>
        <p:guide pos="5466"/>
        <p:guide pos="2880"/>
        <p:guide pos="324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6967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1" y="0"/>
            <a:ext cx="2949099" cy="496967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/>
            <a:fld id="{BA23DC7E-545F-4537-850F-CC5C2B410559}" type="datetimeFigureOut">
              <a:rPr lang="de-DE"/>
              <a:pPr lvl="0"/>
              <a:t>23.08.2023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/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099" cy="49696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1" y="9440649"/>
            <a:ext cx="2949099" cy="49696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/>
            <a:fld id="{F67A725A-9256-4EC5-8CDB-4CC5D97770DD}" type="slidenum">
              <a:rPr lang="de-DE"/>
              <a:pPr lvl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30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latinLnBrk="1"/>
            <a:endParaRPr lang="ko-KR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55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latinLnBrk="1"/>
            <a:endParaRPr lang="ko-KR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66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latinLnBrk="1"/>
            <a:endParaRPr lang="ko-KR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667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latinLnBrk="1"/>
            <a:endParaRPr lang="ko-KR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66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latinLnBrk="1"/>
            <a:endParaRPr lang="ko-KR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667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latinLnBrk="1"/>
            <a:endParaRPr lang="ko-KR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01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latinLnBrk="1"/>
            <a:endParaRPr lang="ko-KR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55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latinLnBrk="1"/>
            <a:endParaRPr lang="ko-KR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66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visual, 1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6"/>
          <p:cNvSpPr>
            <a:spLocks noGrp="1"/>
          </p:cNvSpPr>
          <p:nvPr>
            <p:ph type="pic" sz="quarter" idx="19" hasCustomPrompt="1"/>
          </p:nvPr>
        </p:nvSpPr>
        <p:spPr>
          <a:xfrm>
            <a:off x="-2624" y="-294"/>
            <a:ext cx="9154707" cy="2789508"/>
          </a:xfrm>
          <a:custGeom>
            <a:avLst/>
            <a:gdLst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0 w 9144000"/>
              <a:gd name="connsiteY3" fmla="*/ 3795713 h 3795713"/>
              <a:gd name="connsiteX4" fmla="*/ 0 w 9144000"/>
              <a:gd name="connsiteY4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0 w 9144000"/>
              <a:gd name="connsiteY4" fmla="*/ 3795713 h 3795713"/>
              <a:gd name="connsiteX5" fmla="*/ 0 w 9144000"/>
              <a:gd name="connsiteY5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242422 w 9144000"/>
              <a:gd name="connsiteY4" fmla="*/ 3787609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576113 w 9144000"/>
              <a:gd name="connsiteY4" fmla="*/ 3527591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4334 w 9148334"/>
              <a:gd name="connsiteY0" fmla="*/ 0 h 3795713"/>
              <a:gd name="connsiteX1" fmla="*/ 9148334 w 9148334"/>
              <a:gd name="connsiteY1" fmla="*/ 0 h 3795713"/>
              <a:gd name="connsiteX2" fmla="*/ 9148334 w 9148334"/>
              <a:gd name="connsiteY2" fmla="*/ 3795713 h 3795713"/>
              <a:gd name="connsiteX3" fmla="*/ 4576113 w 9148334"/>
              <a:gd name="connsiteY3" fmla="*/ 3791943 h 3795713"/>
              <a:gd name="connsiteX4" fmla="*/ 4580447 w 9148334"/>
              <a:gd name="connsiteY4" fmla="*/ 3527591 h 3795713"/>
              <a:gd name="connsiteX5" fmla="*/ 0 w 9148334"/>
              <a:gd name="connsiteY5" fmla="*/ 3527027 h 3795713"/>
              <a:gd name="connsiteX6" fmla="*/ 4334 w 9148334"/>
              <a:gd name="connsiteY6" fmla="*/ 0 h 3795713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7591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2829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53096"/>
              <a:gd name="connsiteY0" fmla="*/ 0 h 3836195"/>
              <a:gd name="connsiteX1" fmla="*/ 9148334 w 9153096"/>
              <a:gd name="connsiteY1" fmla="*/ 0 h 3836195"/>
              <a:gd name="connsiteX2" fmla="*/ 9153096 w 9153096"/>
              <a:gd name="connsiteY2" fmla="*/ 3836195 h 3836195"/>
              <a:gd name="connsiteX3" fmla="*/ 4580875 w 9153096"/>
              <a:gd name="connsiteY3" fmla="*/ 3834806 h 3836195"/>
              <a:gd name="connsiteX4" fmla="*/ 4580447 w 9153096"/>
              <a:gd name="connsiteY4" fmla="*/ 3522829 h 3836195"/>
              <a:gd name="connsiteX5" fmla="*/ 0 w 9153096"/>
              <a:gd name="connsiteY5" fmla="*/ 3527027 h 3836195"/>
              <a:gd name="connsiteX6" fmla="*/ 4334 w 9153096"/>
              <a:gd name="connsiteY6" fmla="*/ 0 h 3836195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836195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983832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0447 w 9153096"/>
              <a:gd name="connsiteY4" fmla="*/ 3522829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443375 h 3984825"/>
              <a:gd name="connsiteX6" fmla="*/ 4334 w 9153096"/>
              <a:gd name="connsiteY6" fmla="*/ 0 h 3984825"/>
              <a:gd name="connsiteX0" fmla="*/ 142 w 9148904"/>
              <a:gd name="connsiteY0" fmla="*/ 0 h 3984825"/>
              <a:gd name="connsiteX1" fmla="*/ 9144142 w 9148904"/>
              <a:gd name="connsiteY1" fmla="*/ 0 h 3984825"/>
              <a:gd name="connsiteX2" fmla="*/ 9148904 w 9148904"/>
              <a:gd name="connsiteY2" fmla="*/ 3983832 h 3984825"/>
              <a:gd name="connsiteX3" fmla="*/ 4576683 w 9148904"/>
              <a:gd name="connsiteY3" fmla="*/ 3984825 h 3984825"/>
              <a:gd name="connsiteX4" fmla="*/ 4579139 w 9148904"/>
              <a:gd name="connsiteY4" fmla="*/ 3442062 h 3984825"/>
              <a:gd name="connsiteX5" fmla="*/ 7346 w 9148904"/>
              <a:gd name="connsiteY5" fmla="*/ 3443375 h 3984825"/>
              <a:gd name="connsiteX6" fmla="*/ 142 w 9148904"/>
              <a:gd name="connsiteY6" fmla="*/ 0 h 3984825"/>
              <a:gd name="connsiteX0" fmla="*/ 15872 w 9141558"/>
              <a:gd name="connsiteY0" fmla="*/ 17308 h 3984825"/>
              <a:gd name="connsiteX1" fmla="*/ 9136796 w 9141558"/>
              <a:gd name="connsiteY1" fmla="*/ 0 h 3984825"/>
              <a:gd name="connsiteX2" fmla="*/ 9141558 w 9141558"/>
              <a:gd name="connsiteY2" fmla="*/ 3983832 h 3984825"/>
              <a:gd name="connsiteX3" fmla="*/ 4569337 w 9141558"/>
              <a:gd name="connsiteY3" fmla="*/ 3984825 h 3984825"/>
              <a:gd name="connsiteX4" fmla="*/ 4571793 w 9141558"/>
              <a:gd name="connsiteY4" fmla="*/ 3442062 h 3984825"/>
              <a:gd name="connsiteX5" fmla="*/ 0 w 9141558"/>
              <a:gd name="connsiteY5" fmla="*/ 3443375 h 3984825"/>
              <a:gd name="connsiteX6" fmla="*/ 15872 w 9141558"/>
              <a:gd name="connsiteY6" fmla="*/ 17308 h 3984825"/>
              <a:gd name="connsiteX0" fmla="*/ 192 w 9146070"/>
              <a:gd name="connsiteY0" fmla="*/ 1 h 3984825"/>
              <a:gd name="connsiteX1" fmla="*/ 9141308 w 9146070"/>
              <a:gd name="connsiteY1" fmla="*/ 0 h 3984825"/>
              <a:gd name="connsiteX2" fmla="*/ 9146070 w 9146070"/>
              <a:gd name="connsiteY2" fmla="*/ 3983832 h 3984825"/>
              <a:gd name="connsiteX3" fmla="*/ 4573849 w 9146070"/>
              <a:gd name="connsiteY3" fmla="*/ 3984825 h 3984825"/>
              <a:gd name="connsiteX4" fmla="*/ 4576305 w 9146070"/>
              <a:gd name="connsiteY4" fmla="*/ 3442062 h 3984825"/>
              <a:gd name="connsiteX5" fmla="*/ 4512 w 9146070"/>
              <a:gd name="connsiteY5" fmla="*/ 3443375 h 3984825"/>
              <a:gd name="connsiteX6" fmla="*/ 192 w 9146070"/>
              <a:gd name="connsiteY6" fmla="*/ 1 h 3984825"/>
              <a:gd name="connsiteX0" fmla="*/ 299 w 9146177"/>
              <a:gd name="connsiteY0" fmla="*/ 1 h 3984825"/>
              <a:gd name="connsiteX1" fmla="*/ 9141415 w 9146177"/>
              <a:gd name="connsiteY1" fmla="*/ 0 h 3984825"/>
              <a:gd name="connsiteX2" fmla="*/ 9146177 w 9146177"/>
              <a:gd name="connsiteY2" fmla="*/ 3983832 h 3984825"/>
              <a:gd name="connsiteX3" fmla="*/ 4573956 w 9146177"/>
              <a:gd name="connsiteY3" fmla="*/ 3984825 h 3984825"/>
              <a:gd name="connsiteX4" fmla="*/ 4576412 w 9146177"/>
              <a:gd name="connsiteY4" fmla="*/ 3442062 h 3984825"/>
              <a:gd name="connsiteX5" fmla="*/ 1734 w 9146177"/>
              <a:gd name="connsiteY5" fmla="*/ 3443375 h 3984825"/>
              <a:gd name="connsiteX6" fmla="*/ 299 w 9146177"/>
              <a:gd name="connsiteY6" fmla="*/ 1 h 3984825"/>
              <a:gd name="connsiteX0" fmla="*/ 299 w 9147550"/>
              <a:gd name="connsiteY0" fmla="*/ 2885 h 3987709"/>
              <a:gd name="connsiteX1" fmla="*/ 9147184 w 9147550"/>
              <a:gd name="connsiteY1" fmla="*/ 0 h 3987709"/>
              <a:gd name="connsiteX2" fmla="*/ 9146177 w 9147550"/>
              <a:gd name="connsiteY2" fmla="*/ 3986716 h 3987709"/>
              <a:gd name="connsiteX3" fmla="*/ 4573956 w 9147550"/>
              <a:gd name="connsiteY3" fmla="*/ 3987709 h 3987709"/>
              <a:gd name="connsiteX4" fmla="*/ 4576412 w 9147550"/>
              <a:gd name="connsiteY4" fmla="*/ 3444946 h 3987709"/>
              <a:gd name="connsiteX5" fmla="*/ 1734 w 9147550"/>
              <a:gd name="connsiteY5" fmla="*/ 3446259 h 3987709"/>
              <a:gd name="connsiteX6" fmla="*/ 299 w 9147550"/>
              <a:gd name="connsiteY6" fmla="*/ 2885 h 398770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53063"/>
              <a:gd name="connsiteX1" fmla="*/ 9147184 w 9147550"/>
              <a:gd name="connsiteY1" fmla="*/ 65354 h 4053063"/>
              <a:gd name="connsiteX2" fmla="*/ 9146177 w 9147550"/>
              <a:gd name="connsiteY2" fmla="*/ 4052070 h 4053063"/>
              <a:gd name="connsiteX3" fmla="*/ 4573956 w 9147550"/>
              <a:gd name="connsiteY3" fmla="*/ 4053063 h 4053063"/>
              <a:gd name="connsiteX4" fmla="*/ 4576412 w 9147550"/>
              <a:gd name="connsiteY4" fmla="*/ 3510300 h 4053063"/>
              <a:gd name="connsiteX5" fmla="*/ 1734 w 9147550"/>
              <a:gd name="connsiteY5" fmla="*/ 3511613 h 4053063"/>
              <a:gd name="connsiteX6" fmla="*/ 299 w 9147550"/>
              <a:gd name="connsiteY6" fmla="*/ 0 h 4053063"/>
              <a:gd name="connsiteX0" fmla="*/ 299 w 9147550"/>
              <a:gd name="connsiteY0" fmla="*/ 9709 h 4062772"/>
              <a:gd name="connsiteX1" fmla="*/ 9147184 w 9147550"/>
              <a:gd name="connsiteY1" fmla="*/ 0 h 4062772"/>
              <a:gd name="connsiteX2" fmla="*/ 9146177 w 9147550"/>
              <a:gd name="connsiteY2" fmla="*/ 4061779 h 4062772"/>
              <a:gd name="connsiteX3" fmla="*/ 4573956 w 9147550"/>
              <a:gd name="connsiteY3" fmla="*/ 4062772 h 4062772"/>
              <a:gd name="connsiteX4" fmla="*/ 4576412 w 9147550"/>
              <a:gd name="connsiteY4" fmla="*/ 3520009 h 4062772"/>
              <a:gd name="connsiteX5" fmla="*/ 1734 w 9147550"/>
              <a:gd name="connsiteY5" fmla="*/ 3521322 h 4062772"/>
              <a:gd name="connsiteX6" fmla="*/ 299 w 9147550"/>
              <a:gd name="connsiteY6" fmla="*/ 9709 h 4062772"/>
              <a:gd name="connsiteX0" fmla="*/ 299 w 9147550"/>
              <a:gd name="connsiteY0" fmla="*/ 0 h 4116437"/>
              <a:gd name="connsiteX1" fmla="*/ 9147184 w 9147550"/>
              <a:gd name="connsiteY1" fmla="*/ 53665 h 4116437"/>
              <a:gd name="connsiteX2" fmla="*/ 9146177 w 9147550"/>
              <a:gd name="connsiteY2" fmla="*/ 4115444 h 4116437"/>
              <a:gd name="connsiteX3" fmla="*/ 4573956 w 9147550"/>
              <a:gd name="connsiteY3" fmla="*/ 4116437 h 4116437"/>
              <a:gd name="connsiteX4" fmla="*/ 4576412 w 9147550"/>
              <a:gd name="connsiteY4" fmla="*/ 3573674 h 4116437"/>
              <a:gd name="connsiteX5" fmla="*/ 1734 w 9147550"/>
              <a:gd name="connsiteY5" fmla="*/ 3574987 h 4116437"/>
              <a:gd name="connsiteX6" fmla="*/ 299 w 9147550"/>
              <a:gd name="connsiteY6" fmla="*/ 0 h 4116437"/>
              <a:gd name="connsiteX0" fmla="*/ 299 w 9147550"/>
              <a:gd name="connsiteY0" fmla="*/ 5183 h 4121620"/>
              <a:gd name="connsiteX1" fmla="*/ 9147184 w 9147550"/>
              <a:gd name="connsiteY1" fmla="*/ 0 h 4121620"/>
              <a:gd name="connsiteX2" fmla="*/ 9146177 w 9147550"/>
              <a:gd name="connsiteY2" fmla="*/ 4120627 h 4121620"/>
              <a:gd name="connsiteX3" fmla="*/ 4573956 w 9147550"/>
              <a:gd name="connsiteY3" fmla="*/ 4121620 h 4121620"/>
              <a:gd name="connsiteX4" fmla="*/ 4576412 w 9147550"/>
              <a:gd name="connsiteY4" fmla="*/ 3578857 h 4121620"/>
              <a:gd name="connsiteX5" fmla="*/ 1734 w 9147550"/>
              <a:gd name="connsiteY5" fmla="*/ 3580170 h 4121620"/>
              <a:gd name="connsiteX6" fmla="*/ 299 w 9147550"/>
              <a:gd name="connsiteY6" fmla="*/ 5183 h 4121620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6412 w 9147550"/>
              <a:gd name="connsiteY4" fmla="*/ 3574331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82144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82144 h 4117094"/>
              <a:gd name="connsiteX0" fmla="*/ 299 w 9155947"/>
              <a:gd name="connsiteY0" fmla="*/ 26537 h 3461487"/>
              <a:gd name="connsiteX1" fmla="*/ 9155811 w 9155947"/>
              <a:gd name="connsiteY1" fmla="*/ 0 h 3461487"/>
              <a:gd name="connsiteX2" fmla="*/ 9146177 w 9155947"/>
              <a:gd name="connsiteY2" fmla="*/ 3460494 h 3461487"/>
              <a:gd name="connsiteX3" fmla="*/ 4573956 w 9155947"/>
              <a:gd name="connsiteY3" fmla="*/ 3461487 h 3461487"/>
              <a:gd name="connsiteX4" fmla="*/ 4574006 w 9155947"/>
              <a:gd name="connsiteY4" fmla="*/ 2921131 h 3461487"/>
              <a:gd name="connsiteX5" fmla="*/ 1734 w 9155947"/>
              <a:gd name="connsiteY5" fmla="*/ 2920037 h 3461487"/>
              <a:gd name="connsiteX6" fmla="*/ 299 w 9155947"/>
              <a:gd name="connsiteY6" fmla="*/ 26537 h 3461487"/>
              <a:gd name="connsiteX0" fmla="*/ 299 w 9155947"/>
              <a:gd name="connsiteY0" fmla="*/ 0 h 3676489"/>
              <a:gd name="connsiteX1" fmla="*/ 9155811 w 9155947"/>
              <a:gd name="connsiteY1" fmla="*/ 215002 h 3676489"/>
              <a:gd name="connsiteX2" fmla="*/ 9146177 w 9155947"/>
              <a:gd name="connsiteY2" fmla="*/ 3675496 h 3676489"/>
              <a:gd name="connsiteX3" fmla="*/ 4573956 w 9155947"/>
              <a:gd name="connsiteY3" fmla="*/ 3676489 h 3676489"/>
              <a:gd name="connsiteX4" fmla="*/ 4574006 w 9155947"/>
              <a:gd name="connsiteY4" fmla="*/ 3136133 h 3676489"/>
              <a:gd name="connsiteX5" fmla="*/ 1734 w 9155947"/>
              <a:gd name="connsiteY5" fmla="*/ 3135039 h 3676489"/>
              <a:gd name="connsiteX6" fmla="*/ 299 w 9155947"/>
              <a:gd name="connsiteY6" fmla="*/ 0 h 3676489"/>
              <a:gd name="connsiteX0" fmla="*/ 299 w 9155947"/>
              <a:gd name="connsiteY0" fmla="*/ 0 h 3693742"/>
              <a:gd name="connsiteX1" fmla="*/ 9155811 w 9155947"/>
              <a:gd name="connsiteY1" fmla="*/ 232255 h 3693742"/>
              <a:gd name="connsiteX2" fmla="*/ 9146177 w 9155947"/>
              <a:gd name="connsiteY2" fmla="*/ 3692749 h 3693742"/>
              <a:gd name="connsiteX3" fmla="*/ 4573956 w 9155947"/>
              <a:gd name="connsiteY3" fmla="*/ 3693742 h 3693742"/>
              <a:gd name="connsiteX4" fmla="*/ 4574006 w 9155947"/>
              <a:gd name="connsiteY4" fmla="*/ 3153386 h 3693742"/>
              <a:gd name="connsiteX5" fmla="*/ 1734 w 9155947"/>
              <a:gd name="connsiteY5" fmla="*/ 3152292 h 3693742"/>
              <a:gd name="connsiteX6" fmla="*/ 299 w 9155947"/>
              <a:gd name="connsiteY6" fmla="*/ 0 h 3693742"/>
              <a:gd name="connsiteX0" fmla="*/ 7191 w 9154213"/>
              <a:gd name="connsiteY0" fmla="*/ 0 h 3685116"/>
              <a:gd name="connsiteX1" fmla="*/ 9154077 w 9154213"/>
              <a:gd name="connsiteY1" fmla="*/ 223629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52924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734102"/>
              <a:gd name="connsiteX1" fmla="*/ 9154077 w 9154213"/>
              <a:gd name="connsiteY1" fmla="*/ 16595 h 3734102"/>
              <a:gd name="connsiteX2" fmla="*/ 9144443 w 9154213"/>
              <a:gd name="connsiteY2" fmla="*/ 3684123 h 3734102"/>
              <a:gd name="connsiteX3" fmla="*/ 4572222 w 9154213"/>
              <a:gd name="connsiteY3" fmla="*/ 3734102 h 3734102"/>
              <a:gd name="connsiteX4" fmla="*/ 4572272 w 9154213"/>
              <a:gd name="connsiteY4" fmla="*/ 3152924 h 3734102"/>
              <a:gd name="connsiteX5" fmla="*/ 0 w 9154213"/>
              <a:gd name="connsiteY5" fmla="*/ 3151830 h 3734102"/>
              <a:gd name="connsiteX6" fmla="*/ 7191 w 9154213"/>
              <a:gd name="connsiteY6" fmla="*/ 0 h 3734102"/>
              <a:gd name="connsiteX0" fmla="*/ 7191 w 9154247"/>
              <a:gd name="connsiteY0" fmla="*/ 0 h 3734102"/>
              <a:gd name="connsiteX1" fmla="*/ 9154077 w 9154247"/>
              <a:gd name="connsiteY1" fmla="*/ 16595 h 3734102"/>
              <a:gd name="connsiteX2" fmla="*/ 9147164 w 9154247"/>
              <a:gd name="connsiteY2" fmla="*/ 3733108 h 3734102"/>
              <a:gd name="connsiteX3" fmla="*/ 4572222 w 9154247"/>
              <a:gd name="connsiteY3" fmla="*/ 3734102 h 3734102"/>
              <a:gd name="connsiteX4" fmla="*/ 4572272 w 9154247"/>
              <a:gd name="connsiteY4" fmla="*/ 3152924 h 3734102"/>
              <a:gd name="connsiteX5" fmla="*/ 0 w 9154247"/>
              <a:gd name="connsiteY5" fmla="*/ 3151830 h 3734102"/>
              <a:gd name="connsiteX6" fmla="*/ 7191 w 9154247"/>
              <a:gd name="connsiteY6" fmla="*/ 0 h 3734102"/>
              <a:gd name="connsiteX0" fmla="*/ 7191 w 9162964"/>
              <a:gd name="connsiteY0" fmla="*/ 0 h 3734102"/>
              <a:gd name="connsiteX1" fmla="*/ 9162870 w 9162964"/>
              <a:gd name="connsiteY1" fmla="*/ 16595 h 3734102"/>
              <a:gd name="connsiteX2" fmla="*/ 9147164 w 9162964"/>
              <a:gd name="connsiteY2" fmla="*/ 3733108 h 3734102"/>
              <a:gd name="connsiteX3" fmla="*/ 4572222 w 9162964"/>
              <a:gd name="connsiteY3" fmla="*/ 3734102 h 3734102"/>
              <a:gd name="connsiteX4" fmla="*/ 4572272 w 9162964"/>
              <a:gd name="connsiteY4" fmla="*/ 3152924 h 3734102"/>
              <a:gd name="connsiteX5" fmla="*/ 0 w 9162964"/>
              <a:gd name="connsiteY5" fmla="*/ 3151830 h 3734102"/>
              <a:gd name="connsiteX6" fmla="*/ 7191 w 9162964"/>
              <a:gd name="connsiteY6" fmla="*/ 0 h 3734102"/>
              <a:gd name="connsiteX0" fmla="*/ 307 w 9164573"/>
              <a:gd name="connsiteY0" fmla="*/ 0 h 3734102"/>
              <a:gd name="connsiteX1" fmla="*/ 9164479 w 9164573"/>
              <a:gd name="connsiteY1" fmla="*/ 16595 h 3734102"/>
              <a:gd name="connsiteX2" fmla="*/ 9148773 w 9164573"/>
              <a:gd name="connsiteY2" fmla="*/ 3733108 h 3734102"/>
              <a:gd name="connsiteX3" fmla="*/ 4573831 w 9164573"/>
              <a:gd name="connsiteY3" fmla="*/ 3734102 h 3734102"/>
              <a:gd name="connsiteX4" fmla="*/ 4573881 w 9164573"/>
              <a:gd name="connsiteY4" fmla="*/ 3152924 h 3734102"/>
              <a:gd name="connsiteX5" fmla="*/ 1609 w 9164573"/>
              <a:gd name="connsiteY5" fmla="*/ 3151830 h 3734102"/>
              <a:gd name="connsiteX6" fmla="*/ 307 w 9164573"/>
              <a:gd name="connsiteY6" fmla="*/ 0 h 3734102"/>
              <a:gd name="connsiteX0" fmla="*/ 1529 w 9165795"/>
              <a:gd name="connsiteY0" fmla="*/ 0 h 3734102"/>
              <a:gd name="connsiteX1" fmla="*/ 9165701 w 9165795"/>
              <a:gd name="connsiteY1" fmla="*/ 16595 h 3734102"/>
              <a:gd name="connsiteX2" fmla="*/ 9149995 w 9165795"/>
              <a:gd name="connsiteY2" fmla="*/ 3733108 h 3734102"/>
              <a:gd name="connsiteX3" fmla="*/ 4575053 w 9165795"/>
              <a:gd name="connsiteY3" fmla="*/ 3734102 h 3734102"/>
              <a:gd name="connsiteX4" fmla="*/ 4575103 w 9165795"/>
              <a:gd name="connsiteY4" fmla="*/ 3152924 h 3734102"/>
              <a:gd name="connsiteX5" fmla="*/ 0 w 9165795"/>
              <a:gd name="connsiteY5" fmla="*/ 3140506 h 3734102"/>
              <a:gd name="connsiteX6" fmla="*/ 1529 w 9165795"/>
              <a:gd name="connsiteY6" fmla="*/ 0 h 3734102"/>
              <a:gd name="connsiteX0" fmla="*/ 1529 w 9154597"/>
              <a:gd name="connsiteY0" fmla="*/ 391 h 3734493"/>
              <a:gd name="connsiteX1" fmla="*/ 9154377 w 9154597"/>
              <a:gd name="connsiteY1" fmla="*/ 0 h 3734493"/>
              <a:gd name="connsiteX2" fmla="*/ 9149995 w 9154597"/>
              <a:gd name="connsiteY2" fmla="*/ 3733499 h 3734493"/>
              <a:gd name="connsiteX3" fmla="*/ 4575053 w 9154597"/>
              <a:gd name="connsiteY3" fmla="*/ 3734493 h 3734493"/>
              <a:gd name="connsiteX4" fmla="*/ 4575103 w 9154597"/>
              <a:gd name="connsiteY4" fmla="*/ 3153315 h 3734493"/>
              <a:gd name="connsiteX5" fmla="*/ 0 w 9154597"/>
              <a:gd name="connsiteY5" fmla="*/ 3140897 h 3734493"/>
              <a:gd name="connsiteX6" fmla="*/ 1529 w 9154597"/>
              <a:gd name="connsiteY6" fmla="*/ 391 h 3734493"/>
              <a:gd name="connsiteX0" fmla="*/ 1529 w 9154707"/>
              <a:gd name="connsiteY0" fmla="*/ 391 h 3734493"/>
              <a:gd name="connsiteX1" fmla="*/ 9154377 w 9154707"/>
              <a:gd name="connsiteY1" fmla="*/ 0 h 3734493"/>
              <a:gd name="connsiteX2" fmla="*/ 9152826 w 9154707"/>
              <a:gd name="connsiteY2" fmla="*/ 3719344 h 3734493"/>
              <a:gd name="connsiteX3" fmla="*/ 4575053 w 9154707"/>
              <a:gd name="connsiteY3" fmla="*/ 3734493 h 3734493"/>
              <a:gd name="connsiteX4" fmla="*/ 4575103 w 9154707"/>
              <a:gd name="connsiteY4" fmla="*/ 3153315 h 3734493"/>
              <a:gd name="connsiteX5" fmla="*/ 0 w 9154707"/>
              <a:gd name="connsiteY5" fmla="*/ 3140897 h 3734493"/>
              <a:gd name="connsiteX6" fmla="*/ 1529 w 9154707"/>
              <a:gd name="connsiteY6" fmla="*/ 391 h 3734493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5103 w 9154707"/>
              <a:gd name="connsiteY4" fmla="*/ 3153315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7934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4111449 w 9154707"/>
              <a:gd name="connsiteY4" fmla="*/ 3138702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05279 w 9154707"/>
              <a:gd name="connsiteY3" fmla="*/ 3717048 h 3719344"/>
              <a:gd name="connsiteX4" fmla="*/ 4111449 w 9154707"/>
              <a:gd name="connsiteY4" fmla="*/ 3138702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3746 w 9154707"/>
              <a:gd name="connsiteY3" fmla="*/ 3717048 h 3719344"/>
              <a:gd name="connsiteX4" fmla="*/ 4111449 w 9154707"/>
              <a:gd name="connsiteY4" fmla="*/ 3138702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11449 w 9154707"/>
              <a:gd name="connsiteY4" fmla="*/ 3138702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08627 w 9154707"/>
              <a:gd name="connsiteY4" fmla="*/ 3141524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11450 w 9154707"/>
              <a:gd name="connsiteY4" fmla="*/ 3141524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4707" h="3719344">
                <a:moveTo>
                  <a:pt x="1529" y="391"/>
                </a:moveTo>
                <a:lnTo>
                  <a:pt x="9154377" y="0"/>
                </a:lnTo>
                <a:cubicBezTo>
                  <a:pt x="9155964" y="1278732"/>
                  <a:pt x="9151239" y="2440612"/>
                  <a:pt x="9152826" y="3719344"/>
                </a:cubicBezTo>
                <a:lnTo>
                  <a:pt x="4110924" y="3717048"/>
                </a:lnTo>
                <a:cubicBezTo>
                  <a:pt x="4112369" y="3628931"/>
                  <a:pt x="4110005" y="3229641"/>
                  <a:pt x="4111450" y="3141524"/>
                </a:cubicBezTo>
                <a:lnTo>
                  <a:pt x="0" y="3140897"/>
                </a:lnTo>
                <a:cubicBezTo>
                  <a:pt x="1445" y="1965221"/>
                  <a:pt x="84" y="1176067"/>
                  <a:pt x="1529" y="391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lIns="180000" tIns="18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400">
                <a:latin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6082" y="3175237"/>
            <a:ext cx="8218866" cy="4084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lang="de-DE" sz="36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Edit title by clicking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567" y="3640379"/>
            <a:ext cx="8209709" cy="4005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lang="de-DE" sz="2000" b="1" cap="all" baseline="0"/>
            </a:lvl1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subheadline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 smtClean="0"/>
          </a:p>
        </p:txBody>
      </p:sp>
      <p:sp>
        <p:nvSpPr>
          <p:cNvPr id="13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7570" y="2520082"/>
            <a:ext cx="2508548" cy="2395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 smtClean="0"/>
              <a:t>Enter department and date</a:t>
            </a:r>
          </a:p>
        </p:txBody>
      </p:sp>
      <p:pic>
        <p:nvPicPr>
          <p:cNvPr id="8" name="Bild 8" descr="BMWMINIRR_5fbg Kopi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52"/>
          <a:stretch>
            <a:fillRect/>
          </a:stretch>
        </p:blipFill>
        <p:spPr bwMode="auto">
          <a:xfrm>
            <a:off x="7350456" y="4515966"/>
            <a:ext cx="1337701" cy="33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66219" y="4525442"/>
            <a:ext cx="8209709" cy="4005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lang="de-DE" sz="2000" b="1" cap="all" baseline="0"/>
            </a:lvl1pPr>
          </a:lstStyle>
          <a:p>
            <a:pPr lvl="0"/>
            <a:r>
              <a:rPr lang="en-US" dirty="0" smtClean="0"/>
              <a:t>BMW KOREA FUTURE FUND.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4950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visual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1276350"/>
            <a:ext cx="9144001" cy="3867151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302419"/>
            <a:ext cx="8217588" cy="7203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</p:spTree>
    <p:extLst>
      <p:ext uri="{BB962C8B-B14F-4D97-AF65-F5344CB8AC3E}">
        <p14:creationId xmlns:p14="http://schemas.microsoft.com/office/powerpoint/2010/main" val="324206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isual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-1837" y="1273337"/>
            <a:ext cx="4566467" cy="1958579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82548" y="1273337"/>
            <a:ext cx="4573588" cy="1958579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3365469"/>
            <a:ext cx="3924300" cy="15291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de-DE" sz="1400"/>
            </a:lvl1pPr>
            <a:lvl2pPr marL="28575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2pPr>
            <a:lvl3pPr marL="633413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3pPr>
            <a:lvl4pPr marL="985838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4pPr>
            <a:lvl5pPr marL="1349375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en-GB" noProof="0" dirty="0" smtClean="0"/>
              <a:t>Edit caption by clicking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580491" y="3365468"/>
            <a:ext cx="4028145" cy="15291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8575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2pPr>
            <a:lvl3pPr marL="633413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3pPr>
            <a:lvl4pPr marL="985838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4pPr>
            <a:lvl5pPr marL="1349375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en-GB" noProof="0" dirty="0" smtClean="0"/>
              <a:t>Edit caption by clicking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302419"/>
            <a:ext cx="8217588" cy="7203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8313" y="4894660"/>
            <a:ext cx="2895600" cy="2488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Business Plan, BMW Korea Future Fund, SEP-2011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ed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302419"/>
            <a:ext cx="8217588" cy="7203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7" y="1228051"/>
            <a:ext cx="3925887" cy="36666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00025" indent="-2000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452438" indent="-1857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9858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small body copy by clicking</a:t>
            </a:r>
          </a:p>
          <a:p>
            <a:pPr lvl="1"/>
            <a:r>
              <a:rPr lang="en-GB" dirty="0" smtClean="0"/>
              <a:t>Second layer</a:t>
            </a:r>
          </a:p>
          <a:p>
            <a:pPr lvl="2"/>
            <a:r>
              <a:rPr lang="en-GB" dirty="0" smtClean="0"/>
              <a:t>Third layer</a:t>
            </a:r>
          </a:p>
          <a:p>
            <a:pPr lvl="3"/>
            <a:r>
              <a:rPr lang="en-GB" dirty="0" smtClean="0"/>
              <a:t>Fourth layer</a:t>
            </a:r>
          </a:p>
          <a:p>
            <a:pPr lvl="4"/>
            <a:r>
              <a:rPr lang="en-GB" dirty="0" smtClean="0"/>
              <a:t>Fifth layer</a:t>
            </a:r>
            <a:endParaRPr lang="en-GB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3" y="1276350"/>
            <a:ext cx="4573586" cy="361831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8313" y="4894660"/>
            <a:ext cx="2895600" cy="2488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Business Plan, BMW Korea Future Fund, SEP-2011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ed slide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1276350"/>
            <a:ext cx="9144000" cy="36183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302419"/>
            <a:ext cx="8217588" cy="7203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7" y="1435075"/>
            <a:ext cx="3925887" cy="33331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00025" indent="-2000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452438" indent="-1857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9858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small body copy by clicking</a:t>
            </a:r>
          </a:p>
          <a:p>
            <a:pPr lvl="1"/>
            <a:r>
              <a:rPr lang="en-GB" dirty="0" smtClean="0"/>
              <a:t>Second layer</a:t>
            </a:r>
          </a:p>
          <a:p>
            <a:pPr lvl="2"/>
            <a:r>
              <a:rPr lang="en-GB" dirty="0" smtClean="0"/>
              <a:t>Third layer</a:t>
            </a:r>
          </a:p>
          <a:p>
            <a:pPr lvl="3"/>
            <a:r>
              <a:rPr lang="en-GB" dirty="0" smtClean="0"/>
              <a:t>Fourth layer</a:t>
            </a:r>
          </a:p>
          <a:p>
            <a:pPr lvl="4"/>
            <a:r>
              <a:rPr lang="en-GB" dirty="0" smtClean="0"/>
              <a:t>Fifth layer</a:t>
            </a:r>
            <a:endParaRPr lang="en-GB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3" y="1478757"/>
            <a:ext cx="4573586" cy="3212306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8313" y="4894660"/>
            <a:ext cx="2895600" cy="2488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Business Plan, BMW Korea Future Fund, SEP-2011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visual, 2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6082" y="2793537"/>
            <a:ext cx="8218866" cy="6876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2-line title </a:t>
            </a:r>
          </a:p>
          <a:p>
            <a:pPr lvl="0"/>
            <a:r>
              <a:rPr lang="en-GB" noProof="0" dirty="0" smtClean="0"/>
              <a:t>by clicking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567" y="3640379"/>
            <a:ext cx="8209709" cy="4005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subheadline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 smtClean="0"/>
          </a:p>
        </p:txBody>
      </p:sp>
      <p:sp>
        <p:nvSpPr>
          <p:cNvPr id="13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7570" y="2138381"/>
            <a:ext cx="2508548" cy="2395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>
                <a:latin typeface="BMW Group Condensed" pitchFamily="34" charset="0"/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 smtClean="0"/>
              <a:t>Enter department and date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9" hasCustomPrompt="1"/>
          </p:nvPr>
        </p:nvSpPr>
        <p:spPr>
          <a:xfrm>
            <a:off x="-9867" y="-275"/>
            <a:ext cx="9160067" cy="2408535"/>
          </a:xfrm>
          <a:custGeom>
            <a:avLst/>
            <a:gdLst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0 w 9144000"/>
              <a:gd name="connsiteY3" fmla="*/ 3795713 h 3795713"/>
              <a:gd name="connsiteX4" fmla="*/ 0 w 9144000"/>
              <a:gd name="connsiteY4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0 w 9144000"/>
              <a:gd name="connsiteY4" fmla="*/ 3795713 h 3795713"/>
              <a:gd name="connsiteX5" fmla="*/ 0 w 9144000"/>
              <a:gd name="connsiteY5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242422 w 9144000"/>
              <a:gd name="connsiteY4" fmla="*/ 3787609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576113 w 9144000"/>
              <a:gd name="connsiteY4" fmla="*/ 3527591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4334 w 9148334"/>
              <a:gd name="connsiteY0" fmla="*/ 0 h 3795713"/>
              <a:gd name="connsiteX1" fmla="*/ 9148334 w 9148334"/>
              <a:gd name="connsiteY1" fmla="*/ 0 h 3795713"/>
              <a:gd name="connsiteX2" fmla="*/ 9148334 w 9148334"/>
              <a:gd name="connsiteY2" fmla="*/ 3795713 h 3795713"/>
              <a:gd name="connsiteX3" fmla="*/ 4576113 w 9148334"/>
              <a:gd name="connsiteY3" fmla="*/ 3791943 h 3795713"/>
              <a:gd name="connsiteX4" fmla="*/ 4580447 w 9148334"/>
              <a:gd name="connsiteY4" fmla="*/ 3527591 h 3795713"/>
              <a:gd name="connsiteX5" fmla="*/ 0 w 9148334"/>
              <a:gd name="connsiteY5" fmla="*/ 3527027 h 3795713"/>
              <a:gd name="connsiteX6" fmla="*/ 4334 w 9148334"/>
              <a:gd name="connsiteY6" fmla="*/ 0 h 3795713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7591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2829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53096"/>
              <a:gd name="connsiteY0" fmla="*/ 0 h 3836195"/>
              <a:gd name="connsiteX1" fmla="*/ 9148334 w 9153096"/>
              <a:gd name="connsiteY1" fmla="*/ 0 h 3836195"/>
              <a:gd name="connsiteX2" fmla="*/ 9153096 w 9153096"/>
              <a:gd name="connsiteY2" fmla="*/ 3836195 h 3836195"/>
              <a:gd name="connsiteX3" fmla="*/ 4580875 w 9153096"/>
              <a:gd name="connsiteY3" fmla="*/ 3834806 h 3836195"/>
              <a:gd name="connsiteX4" fmla="*/ 4580447 w 9153096"/>
              <a:gd name="connsiteY4" fmla="*/ 3522829 h 3836195"/>
              <a:gd name="connsiteX5" fmla="*/ 0 w 9153096"/>
              <a:gd name="connsiteY5" fmla="*/ 3527027 h 3836195"/>
              <a:gd name="connsiteX6" fmla="*/ 4334 w 9153096"/>
              <a:gd name="connsiteY6" fmla="*/ 0 h 3836195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836195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983832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0447 w 9153096"/>
              <a:gd name="connsiteY4" fmla="*/ 3522829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443375 h 3984825"/>
              <a:gd name="connsiteX6" fmla="*/ 4334 w 9153096"/>
              <a:gd name="connsiteY6" fmla="*/ 0 h 3984825"/>
              <a:gd name="connsiteX0" fmla="*/ 142 w 9148904"/>
              <a:gd name="connsiteY0" fmla="*/ 0 h 3984825"/>
              <a:gd name="connsiteX1" fmla="*/ 9144142 w 9148904"/>
              <a:gd name="connsiteY1" fmla="*/ 0 h 3984825"/>
              <a:gd name="connsiteX2" fmla="*/ 9148904 w 9148904"/>
              <a:gd name="connsiteY2" fmla="*/ 3983832 h 3984825"/>
              <a:gd name="connsiteX3" fmla="*/ 4576683 w 9148904"/>
              <a:gd name="connsiteY3" fmla="*/ 3984825 h 3984825"/>
              <a:gd name="connsiteX4" fmla="*/ 4579139 w 9148904"/>
              <a:gd name="connsiteY4" fmla="*/ 3442062 h 3984825"/>
              <a:gd name="connsiteX5" fmla="*/ 7346 w 9148904"/>
              <a:gd name="connsiteY5" fmla="*/ 3443375 h 3984825"/>
              <a:gd name="connsiteX6" fmla="*/ 142 w 9148904"/>
              <a:gd name="connsiteY6" fmla="*/ 0 h 3984825"/>
              <a:gd name="connsiteX0" fmla="*/ 15872 w 9141558"/>
              <a:gd name="connsiteY0" fmla="*/ 17308 h 3984825"/>
              <a:gd name="connsiteX1" fmla="*/ 9136796 w 9141558"/>
              <a:gd name="connsiteY1" fmla="*/ 0 h 3984825"/>
              <a:gd name="connsiteX2" fmla="*/ 9141558 w 9141558"/>
              <a:gd name="connsiteY2" fmla="*/ 3983832 h 3984825"/>
              <a:gd name="connsiteX3" fmla="*/ 4569337 w 9141558"/>
              <a:gd name="connsiteY3" fmla="*/ 3984825 h 3984825"/>
              <a:gd name="connsiteX4" fmla="*/ 4571793 w 9141558"/>
              <a:gd name="connsiteY4" fmla="*/ 3442062 h 3984825"/>
              <a:gd name="connsiteX5" fmla="*/ 0 w 9141558"/>
              <a:gd name="connsiteY5" fmla="*/ 3443375 h 3984825"/>
              <a:gd name="connsiteX6" fmla="*/ 15872 w 9141558"/>
              <a:gd name="connsiteY6" fmla="*/ 17308 h 3984825"/>
              <a:gd name="connsiteX0" fmla="*/ 192 w 9146070"/>
              <a:gd name="connsiteY0" fmla="*/ 1 h 3984825"/>
              <a:gd name="connsiteX1" fmla="*/ 9141308 w 9146070"/>
              <a:gd name="connsiteY1" fmla="*/ 0 h 3984825"/>
              <a:gd name="connsiteX2" fmla="*/ 9146070 w 9146070"/>
              <a:gd name="connsiteY2" fmla="*/ 3983832 h 3984825"/>
              <a:gd name="connsiteX3" fmla="*/ 4573849 w 9146070"/>
              <a:gd name="connsiteY3" fmla="*/ 3984825 h 3984825"/>
              <a:gd name="connsiteX4" fmla="*/ 4576305 w 9146070"/>
              <a:gd name="connsiteY4" fmla="*/ 3442062 h 3984825"/>
              <a:gd name="connsiteX5" fmla="*/ 4512 w 9146070"/>
              <a:gd name="connsiteY5" fmla="*/ 3443375 h 3984825"/>
              <a:gd name="connsiteX6" fmla="*/ 192 w 9146070"/>
              <a:gd name="connsiteY6" fmla="*/ 1 h 3984825"/>
              <a:gd name="connsiteX0" fmla="*/ 299 w 9146177"/>
              <a:gd name="connsiteY0" fmla="*/ 1 h 3984825"/>
              <a:gd name="connsiteX1" fmla="*/ 9141415 w 9146177"/>
              <a:gd name="connsiteY1" fmla="*/ 0 h 3984825"/>
              <a:gd name="connsiteX2" fmla="*/ 9146177 w 9146177"/>
              <a:gd name="connsiteY2" fmla="*/ 3983832 h 3984825"/>
              <a:gd name="connsiteX3" fmla="*/ 4573956 w 9146177"/>
              <a:gd name="connsiteY3" fmla="*/ 3984825 h 3984825"/>
              <a:gd name="connsiteX4" fmla="*/ 4576412 w 9146177"/>
              <a:gd name="connsiteY4" fmla="*/ 3442062 h 3984825"/>
              <a:gd name="connsiteX5" fmla="*/ 1734 w 9146177"/>
              <a:gd name="connsiteY5" fmla="*/ 3443375 h 3984825"/>
              <a:gd name="connsiteX6" fmla="*/ 299 w 9146177"/>
              <a:gd name="connsiteY6" fmla="*/ 1 h 3984825"/>
              <a:gd name="connsiteX0" fmla="*/ 299 w 9147550"/>
              <a:gd name="connsiteY0" fmla="*/ 2885 h 3987709"/>
              <a:gd name="connsiteX1" fmla="*/ 9147184 w 9147550"/>
              <a:gd name="connsiteY1" fmla="*/ 0 h 3987709"/>
              <a:gd name="connsiteX2" fmla="*/ 9146177 w 9147550"/>
              <a:gd name="connsiteY2" fmla="*/ 3986716 h 3987709"/>
              <a:gd name="connsiteX3" fmla="*/ 4573956 w 9147550"/>
              <a:gd name="connsiteY3" fmla="*/ 3987709 h 3987709"/>
              <a:gd name="connsiteX4" fmla="*/ 4576412 w 9147550"/>
              <a:gd name="connsiteY4" fmla="*/ 3444946 h 3987709"/>
              <a:gd name="connsiteX5" fmla="*/ 1734 w 9147550"/>
              <a:gd name="connsiteY5" fmla="*/ 3446259 h 3987709"/>
              <a:gd name="connsiteX6" fmla="*/ 299 w 9147550"/>
              <a:gd name="connsiteY6" fmla="*/ 2885 h 398770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53063"/>
              <a:gd name="connsiteX1" fmla="*/ 9147184 w 9147550"/>
              <a:gd name="connsiteY1" fmla="*/ 65354 h 4053063"/>
              <a:gd name="connsiteX2" fmla="*/ 9146177 w 9147550"/>
              <a:gd name="connsiteY2" fmla="*/ 4052070 h 4053063"/>
              <a:gd name="connsiteX3" fmla="*/ 4573956 w 9147550"/>
              <a:gd name="connsiteY3" fmla="*/ 4053063 h 4053063"/>
              <a:gd name="connsiteX4" fmla="*/ 4576412 w 9147550"/>
              <a:gd name="connsiteY4" fmla="*/ 3510300 h 4053063"/>
              <a:gd name="connsiteX5" fmla="*/ 1734 w 9147550"/>
              <a:gd name="connsiteY5" fmla="*/ 3511613 h 4053063"/>
              <a:gd name="connsiteX6" fmla="*/ 299 w 9147550"/>
              <a:gd name="connsiteY6" fmla="*/ 0 h 4053063"/>
              <a:gd name="connsiteX0" fmla="*/ 299 w 9147550"/>
              <a:gd name="connsiteY0" fmla="*/ 9709 h 4062772"/>
              <a:gd name="connsiteX1" fmla="*/ 9147184 w 9147550"/>
              <a:gd name="connsiteY1" fmla="*/ 0 h 4062772"/>
              <a:gd name="connsiteX2" fmla="*/ 9146177 w 9147550"/>
              <a:gd name="connsiteY2" fmla="*/ 4061779 h 4062772"/>
              <a:gd name="connsiteX3" fmla="*/ 4573956 w 9147550"/>
              <a:gd name="connsiteY3" fmla="*/ 4062772 h 4062772"/>
              <a:gd name="connsiteX4" fmla="*/ 4576412 w 9147550"/>
              <a:gd name="connsiteY4" fmla="*/ 3520009 h 4062772"/>
              <a:gd name="connsiteX5" fmla="*/ 1734 w 9147550"/>
              <a:gd name="connsiteY5" fmla="*/ 3521322 h 4062772"/>
              <a:gd name="connsiteX6" fmla="*/ 299 w 9147550"/>
              <a:gd name="connsiteY6" fmla="*/ 9709 h 4062772"/>
              <a:gd name="connsiteX0" fmla="*/ 299 w 9147550"/>
              <a:gd name="connsiteY0" fmla="*/ 0 h 4116437"/>
              <a:gd name="connsiteX1" fmla="*/ 9147184 w 9147550"/>
              <a:gd name="connsiteY1" fmla="*/ 53665 h 4116437"/>
              <a:gd name="connsiteX2" fmla="*/ 9146177 w 9147550"/>
              <a:gd name="connsiteY2" fmla="*/ 4115444 h 4116437"/>
              <a:gd name="connsiteX3" fmla="*/ 4573956 w 9147550"/>
              <a:gd name="connsiteY3" fmla="*/ 4116437 h 4116437"/>
              <a:gd name="connsiteX4" fmla="*/ 4576412 w 9147550"/>
              <a:gd name="connsiteY4" fmla="*/ 3573674 h 4116437"/>
              <a:gd name="connsiteX5" fmla="*/ 1734 w 9147550"/>
              <a:gd name="connsiteY5" fmla="*/ 3574987 h 4116437"/>
              <a:gd name="connsiteX6" fmla="*/ 299 w 9147550"/>
              <a:gd name="connsiteY6" fmla="*/ 0 h 4116437"/>
              <a:gd name="connsiteX0" fmla="*/ 299 w 9147550"/>
              <a:gd name="connsiteY0" fmla="*/ 5183 h 4121620"/>
              <a:gd name="connsiteX1" fmla="*/ 9147184 w 9147550"/>
              <a:gd name="connsiteY1" fmla="*/ 0 h 4121620"/>
              <a:gd name="connsiteX2" fmla="*/ 9146177 w 9147550"/>
              <a:gd name="connsiteY2" fmla="*/ 4120627 h 4121620"/>
              <a:gd name="connsiteX3" fmla="*/ 4573956 w 9147550"/>
              <a:gd name="connsiteY3" fmla="*/ 4121620 h 4121620"/>
              <a:gd name="connsiteX4" fmla="*/ 4576412 w 9147550"/>
              <a:gd name="connsiteY4" fmla="*/ 3578857 h 4121620"/>
              <a:gd name="connsiteX5" fmla="*/ 1734 w 9147550"/>
              <a:gd name="connsiteY5" fmla="*/ 3580170 h 4121620"/>
              <a:gd name="connsiteX6" fmla="*/ 299 w 9147550"/>
              <a:gd name="connsiteY6" fmla="*/ 5183 h 4121620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6412 w 9147550"/>
              <a:gd name="connsiteY4" fmla="*/ 3574331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82144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82144 h 4117094"/>
              <a:gd name="connsiteX0" fmla="*/ 299 w 9155947"/>
              <a:gd name="connsiteY0" fmla="*/ 26537 h 3461487"/>
              <a:gd name="connsiteX1" fmla="*/ 9155811 w 9155947"/>
              <a:gd name="connsiteY1" fmla="*/ 0 h 3461487"/>
              <a:gd name="connsiteX2" fmla="*/ 9146177 w 9155947"/>
              <a:gd name="connsiteY2" fmla="*/ 3460494 h 3461487"/>
              <a:gd name="connsiteX3" fmla="*/ 4573956 w 9155947"/>
              <a:gd name="connsiteY3" fmla="*/ 3461487 h 3461487"/>
              <a:gd name="connsiteX4" fmla="*/ 4574006 w 9155947"/>
              <a:gd name="connsiteY4" fmla="*/ 2921131 h 3461487"/>
              <a:gd name="connsiteX5" fmla="*/ 1734 w 9155947"/>
              <a:gd name="connsiteY5" fmla="*/ 2920037 h 3461487"/>
              <a:gd name="connsiteX6" fmla="*/ 299 w 9155947"/>
              <a:gd name="connsiteY6" fmla="*/ 26537 h 3461487"/>
              <a:gd name="connsiteX0" fmla="*/ 299 w 9155947"/>
              <a:gd name="connsiteY0" fmla="*/ 0 h 3676489"/>
              <a:gd name="connsiteX1" fmla="*/ 9155811 w 9155947"/>
              <a:gd name="connsiteY1" fmla="*/ 215002 h 3676489"/>
              <a:gd name="connsiteX2" fmla="*/ 9146177 w 9155947"/>
              <a:gd name="connsiteY2" fmla="*/ 3675496 h 3676489"/>
              <a:gd name="connsiteX3" fmla="*/ 4573956 w 9155947"/>
              <a:gd name="connsiteY3" fmla="*/ 3676489 h 3676489"/>
              <a:gd name="connsiteX4" fmla="*/ 4574006 w 9155947"/>
              <a:gd name="connsiteY4" fmla="*/ 3136133 h 3676489"/>
              <a:gd name="connsiteX5" fmla="*/ 1734 w 9155947"/>
              <a:gd name="connsiteY5" fmla="*/ 3135039 h 3676489"/>
              <a:gd name="connsiteX6" fmla="*/ 299 w 9155947"/>
              <a:gd name="connsiteY6" fmla="*/ 0 h 3676489"/>
              <a:gd name="connsiteX0" fmla="*/ 299 w 9155947"/>
              <a:gd name="connsiteY0" fmla="*/ 0 h 3693742"/>
              <a:gd name="connsiteX1" fmla="*/ 9155811 w 9155947"/>
              <a:gd name="connsiteY1" fmla="*/ 232255 h 3693742"/>
              <a:gd name="connsiteX2" fmla="*/ 9146177 w 9155947"/>
              <a:gd name="connsiteY2" fmla="*/ 3692749 h 3693742"/>
              <a:gd name="connsiteX3" fmla="*/ 4573956 w 9155947"/>
              <a:gd name="connsiteY3" fmla="*/ 3693742 h 3693742"/>
              <a:gd name="connsiteX4" fmla="*/ 4574006 w 9155947"/>
              <a:gd name="connsiteY4" fmla="*/ 3153386 h 3693742"/>
              <a:gd name="connsiteX5" fmla="*/ 1734 w 9155947"/>
              <a:gd name="connsiteY5" fmla="*/ 3152292 h 3693742"/>
              <a:gd name="connsiteX6" fmla="*/ 299 w 9155947"/>
              <a:gd name="connsiteY6" fmla="*/ 0 h 3693742"/>
              <a:gd name="connsiteX0" fmla="*/ 7191 w 9154213"/>
              <a:gd name="connsiteY0" fmla="*/ 0 h 3685116"/>
              <a:gd name="connsiteX1" fmla="*/ 9154077 w 9154213"/>
              <a:gd name="connsiteY1" fmla="*/ 223629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52924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734102"/>
              <a:gd name="connsiteX1" fmla="*/ 9154077 w 9154213"/>
              <a:gd name="connsiteY1" fmla="*/ 16595 h 3734102"/>
              <a:gd name="connsiteX2" fmla="*/ 9144443 w 9154213"/>
              <a:gd name="connsiteY2" fmla="*/ 3684123 h 3734102"/>
              <a:gd name="connsiteX3" fmla="*/ 4572222 w 9154213"/>
              <a:gd name="connsiteY3" fmla="*/ 3734102 h 3734102"/>
              <a:gd name="connsiteX4" fmla="*/ 4572272 w 9154213"/>
              <a:gd name="connsiteY4" fmla="*/ 3152924 h 3734102"/>
              <a:gd name="connsiteX5" fmla="*/ 0 w 9154213"/>
              <a:gd name="connsiteY5" fmla="*/ 3151830 h 3734102"/>
              <a:gd name="connsiteX6" fmla="*/ 7191 w 9154213"/>
              <a:gd name="connsiteY6" fmla="*/ 0 h 3734102"/>
              <a:gd name="connsiteX0" fmla="*/ 7191 w 9154247"/>
              <a:gd name="connsiteY0" fmla="*/ 0 h 3734102"/>
              <a:gd name="connsiteX1" fmla="*/ 9154077 w 9154247"/>
              <a:gd name="connsiteY1" fmla="*/ 16595 h 3734102"/>
              <a:gd name="connsiteX2" fmla="*/ 9147164 w 9154247"/>
              <a:gd name="connsiteY2" fmla="*/ 3733108 h 3734102"/>
              <a:gd name="connsiteX3" fmla="*/ 4572222 w 9154247"/>
              <a:gd name="connsiteY3" fmla="*/ 3734102 h 3734102"/>
              <a:gd name="connsiteX4" fmla="*/ 4572272 w 9154247"/>
              <a:gd name="connsiteY4" fmla="*/ 3152924 h 3734102"/>
              <a:gd name="connsiteX5" fmla="*/ 0 w 9154247"/>
              <a:gd name="connsiteY5" fmla="*/ 3151830 h 3734102"/>
              <a:gd name="connsiteX6" fmla="*/ 7191 w 9154247"/>
              <a:gd name="connsiteY6" fmla="*/ 0 h 3734102"/>
              <a:gd name="connsiteX0" fmla="*/ 7191 w 9162964"/>
              <a:gd name="connsiteY0" fmla="*/ 0 h 3734102"/>
              <a:gd name="connsiteX1" fmla="*/ 9162870 w 9162964"/>
              <a:gd name="connsiteY1" fmla="*/ 16595 h 3734102"/>
              <a:gd name="connsiteX2" fmla="*/ 9147164 w 9162964"/>
              <a:gd name="connsiteY2" fmla="*/ 3733108 h 3734102"/>
              <a:gd name="connsiteX3" fmla="*/ 4572222 w 9162964"/>
              <a:gd name="connsiteY3" fmla="*/ 3734102 h 3734102"/>
              <a:gd name="connsiteX4" fmla="*/ 4572272 w 9162964"/>
              <a:gd name="connsiteY4" fmla="*/ 3152924 h 3734102"/>
              <a:gd name="connsiteX5" fmla="*/ 0 w 9162964"/>
              <a:gd name="connsiteY5" fmla="*/ 3151830 h 3734102"/>
              <a:gd name="connsiteX6" fmla="*/ 7191 w 9162964"/>
              <a:gd name="connsiteY6" fmla="*/ 0 h 3734102"/>
              <a:gd name="connsiteX0" fmla="*/ 307 w 9164573"/>
              <a:gd name="connsiteY0" fmla="*/ 0 h 3734102"/>
              <a:gd name="connsiteX1" fmla="*/ 9164479 w 9164573"/>
              <a:gd name="connsiteY1" fmla="*/ 16595 h 3734102"/>
              <a:gd name="connsiteX2" fmla="*/ 9148773 w 9164573"/>
              <a:gd name="connsiteY2" fmla="*/ 3733108 h 3734102"/>
              <a:gd name="connsiteX3" fmla="*/ 4573831 w 9164573"/>
              <a:gd name="connsiteY3" fmla="*/ 3734102 h 3734102"/>
              <a:gd name="connsiteX4" fmla="*/ 4573881 w 9164573"/>
              <a:gd name="connsiteY4" fmla="*/ 3152924 h 3734102"/>
              <a:gd name="connsiteX5" fmla="*/ 1609 w 9164573"/>
              <a:gd name="connsiteY5" fmla="*/ 3151830 h 3734102"/>
              <a:gd name="connsiteX6" fmla="*/ 307 w 9164573"/>
              <a:gd name="connsiteY6" fmla="*/ 0 h 3734102"/>
              <a:gd name="connsiteX0" fmla="*/ 1529 w 9165795"/>
              <a:gd name="connsiteY0" fmla="*/ 0 h 3734102"/>
              <a:gd name="connsiteX1" fmla="*/ 9165701 w 9165795"/>
              <a:gd name="connsiteY1" fmla="*/ 16595 h 3734102"/>
              <a:gd name="connsiteX2" fmla="*/ 9149995 w 9165795"/>
              <a:gd name="connsiteY2" fmla="*/ 3733108 h 3734102"/>
              <a:gd name="connsiteX3" fmla="*/ 4575053 w 9165795"/>
              <a:gd name="connsiteY3" fmla="*/ 3734102 h 3734102"/>
              <a:gd name="connsiteX4" fmla="*/ 4575103 w 9165795"/>
              <a:gd name="connsiteY4" fmla="*/ 3152924 h 3734102"/>
              <a:gd name="connsiteX5" fmla="*/ 0 w 9165795"/>
              <a:gd name="connsiteY5" fmla="*/ 3140506 h 3734102"/>
              <a:gd name="connsiteX6" fmla="*/ 1529 w 9165795"/>
              <a:gd name="connsiteY6" fmla="*/ 0 h 3734102"/>
              <a:gd name="connsiteX0" fmla="*/ 1529 w 9154597"/>
              <a:gd name="connsiteY0" fmla="*/ 391 h 3734493"/>
              <a:gd name="connsiteX1" fmla="*/ 9154377 w 9154597"/>
              <a:gd name="connsiteY1" fmla="*/ 0 h 3734493"/>
              <a:gd name="connsiteX2" fmla="*/ 9149995 w 9154597"/>
              <a:gd name="connsiteY2" fmla="*/ 3733499 h 3734493"/>
              <a:gd name="connsiteX3" fmla="*/ 4575053 w 9154597"/>
              <a:gd name="connsiteY3" fmla="*/ 3734493 h 3734493"/>
              <a:gd name="connsiteX4" fmla="*/ 4575103 w 9154597"/>
              <a:gd name="connsiteY4" fmla="*/ 3153315 h 3734493"/>
              <a:gd name="connsiteX5" fmla="*/ 0 w 9154597"/>
              <a:gd name="connsiteY5" fmla="*/ 3140897 h 3734493"/>
              <a:gd name="connsiteX6" fmla="*/ 1529 w 9154597"/>
              <a:gd name="connsiteY6" fmla="*/ 391 h 3734493"/>
              <a:gd name="connsiteX0" fmla="*/ 1529 w 9154707"/>
              <a:gd name="connsiteY0" fmla="*/ 391 h 3734493"/>
              <a:gd name="connsiteX1" fmla="*/ 9154377 w 9154707"/>
              <a:gd name="connsiteY1" fmla="*/ 0 h 3734493"/>
              <a:gd name="connsiteX2" fmla="*/ 9152826 w 9154707"/>
              <a:gd name="connsiteY2" fmla="*/ 3719344 h 3734493"/>
              <a:gd name="connsiteX3" fmla="*/ 4575053 w 9154707"/>
              <a:gd name="connsiteY3" fmla="*/ 3734493 h 3734493"/>
              <a:gd name="connsiteX4" fmla="*/ 4575103 w 9154707"/>
              <a:gd name="connsiteY4" fmla="*/ 3153315 h 3734493"/>
              <a:gd name="connsiteX5" fmla="*/ 0 w 9154707"/>
              <a:gd name="connsiteY5" fmla="*/ 3140897 h 3734493"/>
              <a:gd name="connsiteX6" fmla="*/ 1529 w 9154707"/>
              <a:gd name="connsiteY6" fmla="*/ 391 h 3734493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5103 w 9154707"/>
              <a:gd name="connsiteY4" fmla="*/ 3153315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7934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647372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647372 h 3720338"/>
              <a:gd name="connsiteX0" fmla="*/ 1529 w 9154707"/>
              <a:gd name="connsiteY0" fmla="*/ 0 h 3072966"/>
              <a:gd name="connsiteX1" fmla="*/ 9154377 w 9154707"/>
              <a:gd name="connsiteY1" fmla="*/ 51367 h 3072966"/>
              <a:gd name="connsiteX2" fmla="*/ 9152826 w 9154707"/>
              <a:gd name="connsiteY2" fmla="*/ 3071972 h 3072966"/>
              <a:gd name="connsiteX3" fmla="*/ 3598741 w 9154707"/>
              <a:gd name="connsiteY3" fmla="*/ 3072966 h 3072966"/>
              <a:gd name="connsiteX4" fmla="*/ 3601621 w 9154707"/>
              <a:gd name="connsiteY4" fmla="*/ 2494619 h 3072966"/>
              <a:gd name="connsiteX5" fmla="*/ 0 w 9154707"/>
              <a:gd name="connsiteY5" fmla="*/ 2493525 h 3072966"/>
              <a:gd name="connsiteX6" fmla="*/ 1529 w 9154707"/>
              <a:gd name="connsiteY6" fmla="*/ 0 h 3072966"/>
              <a:gd name="connsiteX0" fmla="*/ 1529 w 9152826"/>
              <a:gd name="connsiteY0" fmla="*/ 138414 h 3211380"/>
              <a:gd name="connsiteX1" fmla="*/ 9145751 w 9152826"/>
              <a:gd name="connsiteY1" fmla="*/ 0 h 3211380"/>
              <a:gd name="connsiteX2" fmla="*/ 9152826 w 9152826"/>
              <a:gd name="connsiteY2" fmla="*/ 3210386 h 3211380"/>
              <a:gd name="connsiteX3" fmla="*/ 3598741 w 9152826"/>
              <a:gd name="connsiteY3" fmla="*/ 3211380 h 3211380"/>
              <a:gd name="connsiteX4" fmla="*/ 3601621 w 9152826"/>
              <a:gd name="connsiteY4" fmla="*/ 2633033 h 3211380"/>
              <a:gd name="connsiteX5" fmla="*/ 0 w 9152826"/>
              <a:gd name="connsiteY5" fmla="*/ 2631939 h 3211380"/>
              <a:gd name="connsiteX6" fmla="*/ 1529 w 9152826"/>
              <a:gd name="connsiteY6" fmla="*/ 138414 h 3211380"/>
              <a:gd name="connsiteX0" fmla="*/ 143 w 9160067"/>
              <a:gd name="connsiteY0" fmla="*/ 39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3605982 w 9160067"/>
              <a:gd name="connsiteY3" fmla="*/ 3211380 h 3211380"/>
              <a:gd name="connsiteX4" fmla="*/ 3608862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392 h 3211380"/>
              <a:gd name="connsiteX0" fmla="*/ 143 w 9160067"/>
              <a:gd name="connsiteY0" fmla="*/ 39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3605982 w 9160067"/>
              <a:gd name="connsiteY3" fmla="*/ 3211380 h 3211380"/>
              <a:gd name="connsiteX4" fmla="*/ 4112111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392 h 3211380"/>
              <a:gd name="connsiteX0" fmla="*/ 143 w 9160067"/>
              <a:gd name="connsiteY0" fmla="*/ 392 h 3214669"/>
              <a:gd name="connsiteX1" fmla="*/ 9152992 w 9160067"/>
              <a:gd name="connsiteY1" fmla="*/ 0 h 3214669"/>
              <a:gd name="connsiteX2" fmla="*/ 9160067 w 9160067"/>
              <a:gd name="connsiteY2" fmla="*/ 3210386 h 3214669"/>
              <a:gd name="connsiteX3" fmla="*/ 4109231 w 9160067"/>
              <a:gd name="connsiteY3" fmla="*/ 3214669 h 3214669"/>
              <a:gd name="connsiteX4" fmla="*/ 4112111 w 9160067"/>
              <a:gd name="connsiteY4" fmla="*/ 2633033 h 3214669"/>
              <a:gd name="connsiteX5" fmla="*/ 7241 w 9160067"/>
              <a:gd name="connsiteY5" fmla="*/ 2631939 h 3214669"/>
              <a:gd name="connsiteX6" fmla="*/ 143 w 9160067"/>
              <a:gd name="connsiteY6" fmla="*/ 392 h 3214669"/>
              <a:gd name="connsiteX0" fmla="*/ 143 w 9160067"/>
              <a:gd name="connsiteY0" fmla="*/ 392 h 3217958"/>
              <a:gd name="connsiteX1" fmla="*/ 9152992 w 9160067"/>
              <a:gd name="connsiteY1" fmla="*/ 0 h 3217958"/>
              <a:gd name="connsiteX2" fmla="*/ 9160067 w 9160067"/>
              <a:gd name="connsiteY2" fmla="*/ 3210386 h 3217958"/>
              <a:gd name="connsiteX3" fmla="*/ 4112520 w 9160067"/>
              <a:gd name="connsiteY3" fmla="*/ 3217958 h 3217958"/>
              <a:gd name="connsiteX4" fmla="*/ 4112111 w 9160067"/>
              <a:gd name="connsiteY4" fmla="*/ 2633033 h 3217958"/>
              <a:gd name="connsiteX5" fmla="*/ 7241 w 9160067"/>
              <a:gd name="connsiteY5" fmla="*/ 2631939 h 3217958"/>
              <a:gd name="connsiteX6" fmla="*/ 143 w 9160067"/>
              <a:gd name="connsiteY6" fmla="*/ 392 h 3217958"/>
              <a:gd name="connsiteX0" fmla="*/ 143 w 9160067"/>
              <a:gd name="connsiteY0" fmla="*/ 39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4115809 w 9160067"/>
              <a:gd name="connsiteY3" fmla="*/ 3211380 h 3211380"/>
              <a:gd name="connsiteX4" fmla="*/ 4112111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392 h 321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0067" h="3211380">
                <a:moveTo>
                  <a:pt x="143" y="392"/>
                </a:moveTo>
                <a:lnTo>
                  <a:pt x="9152992" y="0"/>
                </a:lnTo>
                <a:cubicBezTo>
                  <a:pt x="9154579" y="1278732"/>
                  <a:pt x="9158480" y="1931654"/>
                  <a:pt x="9160067" y="3210386"/>
                </a:cubicBezTo>
                <a:lnTo>
                  <a:pt x="4115809" y="3211380"/>
                </a:lnTo>
                <a:cubicBezTo>
                  <a:pt x="4117254" y="3123263"/>
                  <a:pt x="4110666" y="2721150"/>
                  <a:pt x="4112111" y="2633033"/>
                </a:cubicBezTo>
                <a:lnTo>
                  <a:pt x="7241" y="2631939"/>
                </a:lnTo>
                <a:cubicBezTo>
                  <a:pt x="8686" y="1456263"/>
                  <a:pt x="-1302" y="1176068"/>
                  <a:pt x="143" y="392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lIns="180000" tIns="180000"/>
          <a:lstStyle>
            <a:lvl1pPr marL="0" indent="0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pic>
        <p:nvPicPr>
          <p:cNvPr id="8" name="Bild 8" descr="BMWMINIRR_5fbg Kopi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52"/>
          <a:stretch>
            <a:fillRect/>
          </a:stretch>
        </p:blipFill>
        <p:spPr bwMode="auto">
          <a:xfrm>
            <a:off x="7350456" y="4515966"/>
            <a:ext cx="1337701" cy="33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66219" y="4525442"/>
            <a:ext cx="8209709" cy="4005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lang="de-DE" sz="2000" b="1" cap="all" baseline="0"/>
            </a:lvl1pPr>
          </a:lstStyle>
          <a:p>
            <a:pPr lvl="0"/>
            <a:r>
              <a:rPr lang="en-US" dirty="0" smtClean="0"/>
              <a:t>BMW KOREA FUTURE FUND.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0841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visual, 1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9618" y="1290040"/>
            <a:ext cx="3573201" cy="2843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 smtClean="0"/>
              <a:t>Enter department and date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6586" y="256170"/>
            <a:ext cx="8218362" cy="436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title by clicking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724189"/>
            <a:ext cx="8206635" cy="4005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subheadline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 smtClean="0"/>
          </a:p>
        </p:txBody>
      </p:sp>
      <p:pic>
        <p:nvPicPr>
          <p:cNvPr id="7" name="Bild 8" descr="BMWMINIRR_5fbg Kopi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52"/>
          <a:stretch>
            <a:fillRect/>
          </a:stretch>
        </p:blipFill>
        <p:spPr bwMode="auto">
          <a:xfrm>
            <a:off x="7350456" y="4515966"/>
            <a:ext cx="1337701" cy="33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66219" y="4525442"/>
            <a:ext cx="8209709" cy="4005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lang="de-DE" sz="2000" b="1" cap="all" baseline="0"/>
            </a:lvl1pPr>
          </a:lstStyle>
          <a:p>
            <a:pPr lvl="0"/>
            <a:r>
              <a:rPr lang="en-US" dirty="0" smtClean="0"/>
              <a:t>BMW KOREA FUTURE FUND.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693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visual, 2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9618" y="1670628"/>
            <a:ext cx="3573201" cy="2843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 smtClean="0"/>
              <a:t>Enter department and date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6586" y="256170"/>
            <a:ext cx="8218362" cy="823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2-line title </a:t>
            </a:r>
          </a:p>
          <a:p>
            <a:pPr lvl="0"/>
            <a:r>
              <a:rPr lang="en-GB" noProof="0" dirty="0" smtClean="0"/>
              <a:t>by clicking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1102627"/>
            <a:ext cx="8206635" cy="4005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subheadline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 smtClean="0"/>
          </a:p>
        </p:txBody>
      </p:sp>
      <p:pic>
        <p:nvPicPr>
          <p:cNvPr id="7" name="Bild 8" descr="BMWMINIRR_5fbg Kopi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52"/>
          <a:stretch>
            <a:fillRect/>
          </a:stretch>
        </p:blipFill>
        <p:spPr bwMode="auto">
          <a:xfrm>
            <a:off x="7350456" y="4515966"/>
            <a:ext cx="1337701" cy="33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66219" y="4525442"/>
            <a:ext cx="8209709" cy="4005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lang="de-DE" sz="2000" b="1" cap="all" baseline="0"/>
            </a:lvl1pPr>
          </a:lstStyle>
          <a:p>
            <a:pPr lvl="0"/>
            <a:r>
              <a:rPr lang="en-US" dirty="0" smtClean="0"/>
              <a:t>BMW KOREA FUTURE FUND.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7403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302419"/>
            <a:ext cx="8217588" cy="7203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lang="de-DE" sz="28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221509"/>
            <a:ext cx="8208962" cy="3646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lang="de-DE" sz="2400" smtClean="0"/>
            </a:lvl1pPr>
            <a:lvl2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633413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985838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349375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body copy by clicking</a:t>
            </a:r>
          </a:p>
          <a:p>
            <a:pPr lvl="1"/>
            <a:r>
              <a:rPr lang="en-GB" dirty="0" smtClean="0"/>
              <a:t>Second layer</a:t>
            </a:r>
          </a:p>
          <a:p>
            <a:pPr lvl="2"/>
            <a:r>
              <a:rPr lang="en-GB" dirty="0" smtClean="0"/>
              <a:t>Third layer</a:t>
            </a:r>
          </a:p>
          <a:p>
            <a:pPr lvl="3"/>
            <a:r>
              <a:rPr lang="en-GB" dirty="0" smtClean="0"/>
              <a:t>Fourth layer</a:t>
            </a:r>
          </a:p>
          <a:p>
            <a:pPr lvl="4"/>
            <a:r>
              <a:rPr lang="en-GB" dirty="0" smtClean="0"/>
              <a:t>Fifth layer</a:t>
            </a:r>
            <a:endParaRPr lang="en-GB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8313" y="4894660"/>
            <a:ext cx="2895600" cy="2488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Business Plan, BMW Korea Future Fund, SEP-2011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229875"/>
            <a:ext cx="8208962" cy="36666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lang="de-DE" sz="2000" smtClean="0"/>
            </a:lvl1pPr>
            <a:lvl2pPr marL="200025" indent="-2000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452438" indent="-1857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9858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small body copy by clicking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  <a:p>
            <a:pPr lvl="4"/>
            <a:r>
              <a:rPr lang="en-GB" noProof="0" dirty="0" smtClean="0"/>
              <a:t>Fifth layer</a:t>
            </a:r>
            <a:endParaRPr lang="en-GB" noProof="0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302419"/>
            <a:ext cx="8217588" cy="7203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8313" y="4894660"/>
            <a:ext cx="2895600" cy="2488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Business Plan, BMW Korea Future Fund, SEP-2011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302419"/>
            <a:ext cx="8217588" cy="7203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222408"/>
            <a:ext cx="8208962" cy="3653670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lang="de-DE" sz="2400" smtClean="0"/>
            </a:lvl1pPr>
            <a:lvl2pPr marL="715963" indent="-2841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1077913" indent="-2762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1431925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793875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list by clicking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  <a:p>
            <a:pPr lvl="4"/>
            <a:r>
              <a:rPr lang="en-GB" noProof="0" dirty="0" smtClean="0"/>
              <a:t>Fifth layer</a:t>
            </a:r>
            <a:endParaRPr lang="en-GB" noProof="0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8313" y="4894660"/>
            <a:ext cx="2895600" cy="2488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Business Plan, BMW Korea Future Fund, SEP-2011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,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302419"/>
            <a:ext cx="8217588" cy="7203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231063"/>
            <a:ext cx="8208962" cy="3663597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lang="de-DE" sz="2000" smtClean="0"/>
            </a:lvl1pPr>
            <a:lvl2pPr marL="450850" indent="-1825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985838" indent="-17621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262063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small list by clicking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  <a:p>
            <a:pPr lvl="4"/>
            <a:r>
              <a:rPr lang="en-GB" noProof="0" dirty="0" smtClean="0"/>
              <a:t>Fifth layer</a:t>
            </a:r>
            <a:endParaRPr lang="en-GB" noProof="0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8313" y="4894660"/>
            <a:ext cx="2895600" cy="2488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Business Plan, BMW Korea Future Fund, SEP-2011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visual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302419"/>
            <a:ext cx="8217588" cy="7203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1276350"/>
            <a:ext cx="9144001" cy="361831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8313" y="4894660"/>
            <a:ext cx="2895600" cy="2488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Business Plan, BMW Korea Future Fund, SEP-2011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MW_Group_Korea_4zu3_2L_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8313" y="4894660"/>
            <a:ext cx="2895600" cy="248840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Business Plan, BMW Korea Future Fund, SEP-2011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553201" y="4896653"/>
            <a:ext cx="2124075" cy="246848"/>
          </a:xfrm>
          <a:prstGeom prst="rect">
            <a:avLst/>
          </a:prstGeom>
        </p:spPr>
        <p:txBody>
          <a:bodyPr vert="horz" lIns="0" tIns="0" rIns="0" bIns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Page </a:t>
            </a:r>
            <a:fld id="{AA807A42-CF27-4B84-8583-18EBE418342E}" type="slidenum">
              <a:rPr lang="en-GB"/>
              <a:pPr lvl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1" hangingPunct="1">
        <a:lnSpc>
          <a:spcPts val="3400"/>
        </a:lnSpc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r>
              <a:rPr lang="en-GB"/>
              <a:t>Page </a:t>
            </a:r>
            <a:fld id="{AA807A42-CF27-4B84-8583-18EBE418342E}" type="slidenum">
              <a:rPr lang="en-GB"/>
              <a:pPr lvl="0"/>
              <a:t>1</a:t>
            </a:fld>
            <a:endParaRPr lang="en-GB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96820"/>
            <a:ext cx="9154008" cy="3646681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95250" y="87565"/>
            <a:ext cx="904875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b="1" i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교육경쟁의 과거</a:t>
            </a:r>
            <a:r>
              <a:rPr lang="en-US" altLang="ko-KR" sz="4400" b="1" i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4400" b="1" i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현재</a:t>
            </a:r>
            <a:r>
              <a:rPr lang="en-US" altLang="ko-KR" sz="4400" b="1" i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4400" b="1" i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미래 </a:t>
            </a:r>
            <a:endParaRPr lang="en-US" altLang="ko-KR" sz="4400" b="1" i="1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b="1" i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일타강사가</a:t>
            </a:r>
            <a:r>
              <a:rPr lang="ko-KR" altLang="en-US" sz="2400" b="1" i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말하는 교육개혁</a:t>
            </a:r>
            <a:endParaRPr lang="en-US" altLang="ko-KR" sz="2400" b="1" i="1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b="1" i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                                                                        </a:t>
            </a:r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 범 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교육평론가 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/ yibohm@hanmail.net</a:t>
            </a:r>
            <a:endParaRPr lang="en-US" altLang="ko-KR" sz="1400" b="1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8529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15" name="TextBox 14"/>
          <p:cNvSpPr txBox="1"/>
          <p:nvPr/>
        </p:nvSpPr>
        <p:spPr>
          <a:xfrm>
            <a:off x="83586" y="865188"/>
            <a:ext cx="8953536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▷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영국 대입시험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(A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레벨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문항 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역사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en-US" altLang="ko-KR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128" y="1337821"/>
            <a:ext cx="8726826" cy="707886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지금까지 </a:t>
            </a:r>
            <a:r>
              <a:rPr lang="ko-KR" altLang="en-US" sz="2000" b="1" dirty="0">
                <a:solidFill>
                  <a:schemeClr val="tx1"/>
                </a:solidFill>
                <a:latin typeface="맑은 고딕"/>
                <a:ea typeface="맑은 고딕"/>
              </a:rPr>
              <a:t>배운 전쟁들 가운데 하나를 선정하여</a:t>
            </a:r>
            <a:r>
              <a:rPr lang="en-US" altLang="ko-KR" sz="2000" b="1" dirty="0">
                <a:solidFill>
                  <a:schemeClr val="tx1"/>
                </a:solidFill>
                <a:latin typeface="맑은 고딕"/>
                <a:ea typeface="맑은 고딕"/>
              </a:rPr>
              <a:t>, ‘</a:t>
            </a:r>
            <a:r>
              <a:rPr lang="ko-KR" altLang="en-US" sz="2000" b="1" dirty="0">
                <a:solidFill>
                  <a:schemeClr val="tx1"/>
                </a:solidFill>
                <a:latin typeface="맑은 고딕"/>
                <a:ea typeface="맑은 고딕"/>
              </a:rPr>
              <a:t>전쟁이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사회를 발전시킨다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’</a:t>
            </a:r>
            <a:r>
              <a:rPr lang="ko-KR" altLang="en-US" sz="2000" b="1" dirty="0">
                <a:solidFill>
                  <a:schemeClr val="tx1"/>
                </a:solidFill>
                <a:latin typeface="맑은 고딕"/>
                <a:ea typeface="맑은 고딕"/>
              </a:rPr>
              <a:t>는 명제의 타당성에 대한 자신의 견해를 논하시오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.</a:t>
            </a:r>
            <a:endPara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586" y="319062"/>
            <a:ext cx="906041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ts val="2800"/>
              </a:lnSpc>
            </a:pP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4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논술형 대입시험의 사례들</a:t>
            </a:r>
            <a:endParaRPr lang="en-US" altLang="ko-KR" sz="2800" b="1" cap="all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127" y="4234824"/>
            <a:ext cx="8726827" cy="400110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ko-KR" altLang="en-US" sz="20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우리는 </a:t>
            </a:r>
            <a:r>
              <a:rPr lang="ko-KR" altLang="en-US" sz="2000" b="1" dirty="0">
                <a:solidFill>
                  <a:schemeClr val="tx1"/>
                </a:solidFill>
                <a:latin typeface="맑은 고딕"/>
                <a:ea typeface="맑은 고딕"/>
              </a:rPr>
              <a:t>욕망을 해방시켜야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하는가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아니면 </a:t>
            </a:r>
            <a:r>
              <a:rPr lang="ko-KR" altLang="en-US" sz="2000" b="1" dirty="0">
                <a:solidFill>
                  <a:schemeClr val="tx1"/>
                </a:solidFill>
                <a:latin typeface="맑은 고딕"/>
                <a:ea typeface="맑은 고딕"/>
              </a:rPr>
              <a:t>욕망으로부터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해방되어야 하는가</a:t>
            </a:r>
            <a:r>
              <a:rPr lang="en-US" altLang="ko-KR" sz="2000" b="1" dirty="0">
                <a:solidFill>
                  <a:schemeClr val="tx1"/>
                </a:solidFill>
                <a:latin typeface="맑은 고딕"/>
                <a:ea typeface="맑은 고딕"/>
              </a:rPr>
              <a:t>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124" y="3263410"/>
            <a:ext cx="8726828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▷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프랑스 대입시험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b="1" dirty="0" err="1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바칼로레아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문항 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철학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endParaRPr lang="en-US" altLang="ko-KR" b="1" dirty="0">
              <a:solidFill>
                <a:schemeClr val="accent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128" y="3790820"/>
            <a:ext cx="8731994" cy="400110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 dirty="0">
                <a:solidFill>
                  <a:schemeClr val="tx1"/>
                </a:solidFill>
                <a:latin typeface="맑은 고딕"/>
                <a:ea typeface="맑은 고딕"/>
              </a:rPr>
              <a:t>진리는 경험을 통해 확증될 수 있는가</a:t>
            </a:r>
            <a:r>
              <a:rPr lang="en-US" altLang="ko-KR" sz="2000" b="1" dirty="0">
                <a:solidFill>
                  <a:schemeClr val="tx1"/>
                </a:solidFill>
                <a:latin typeface="맑은 고딕"/>
                <a:ea typeface="맑은 고딕"/>
              </a:rPr>
              <a:t>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127" y="2076434"/>
            <a:ext cx="8726827" cy="1015663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ko-KR" altLang="en-US" sz="2000" b="1" dirty="0">
                <a:solidFill>
                  <a:schemeClr val="tx1"/>
                </a:solidFill>
                <a:latin typeface="맑은 고딕"/>
                <a:ea typeface="맑은 고딕"/>
              </a:rPr>
              <a:t>히틀러가 </a:t>
            </a:r>
            <a:r>
              <a:rPr lang="en-US" altLang="ko-KR" sz="2000" b="1" dirty="0">
                <a:solidFill>
                  <a:schemeClr val="tx1"/>
                </a:solidFill>
                <a:latin typeface="맑은 고딕"/>
                <a:ea typeface="맑은 고딕"/>
              </a:rPr>
              <a:t>2</a:t>
            </a:r>
            <a:r>
              <a:rPr lang="ko-KR" altLang="en-US" sz="2000" b="1" dirty="0" err="1">
                <a:solidFill>
                  <a:schemeClr val="tx1"/>
                </a:solidFill>
                <a:latin typeface="맑은 고딕"/>
                <a:ea typeface="맑은 고딕"/>
              </a:rPr>
              <a:t>차세계대전을</a:t>
            </a:r>
            <a:r>
              <a:rPr lang="ko-KR" altLang="en-US" sz="2000" b="1" dirty="0">
                <a:solidFill>
                  <a:schemeClr val="tx1"/>
                </a:solidFill>
                <a:latin typeface="맑은 고딕"/>
                <a:ea typeface="맑은 고딕"/>
              </a:rPr>
              <a:t> 일으킨 이유가 </a:t>
            </a:r>
            <a:r>
              <a:rPr lang="en-US" altLang="ko-KR" sz="2000" b="1" dirty="0">
                <a:solidFill>
                  <a:schemeClr val="tx1"/>
                </a:solidFill>
                <a:latin typeface="맑은 고딕"/>
                <a:ea typeface="맑은 고딕"/>
              </a:rPr>
              <a:t>1</a:t>
            </a:r>
            <a:r>
              <a:rPr lang="ko-KR" altLang="en-US" sz="2000" b="1" dirty="0" err="1">
                <a:solidFill>
                  <a:schemeClr val="tx1"/>
                </a:solidFill>
                <a:latin typeface="맑은 고딕"/>
                <a:ea typeface="맑은 고딕"/>
              </a:rPr>
              <a:t>차세계대전</a:t>
            </a:r>
            <a:r>
              <a:rPr lang="ko-KR" altLang="en-US" sz="2000" b="1" dirty="0">
                <a:solidFill>
                  <a:schemeClr val="tx1"/>
                </a:solidFill>
                <a:latin typeface="맑은 고딕"/>
                <a:ea typeface="맑은 고딕"/>
              </a:rPr>
              <a:t> 이후 승전국의 가혹한 배상 요구로 인한 복수심 때문이라는 주장이 있다</a:t>
            </a:r>
            <a:r>
              <a:rPr lang="en-US" altLang="ko-KR" sz="2000" b="1" dirty="0">
                <a:solidFill>
                  <a:schemeClr val="tx1"/>
                </a:solidFill>
                <a:latin typeface="맑은 고딕"/>
                <a:ea typeface="맑은 고딕"/>
              </a:rPr>
              <a:t>. </a:t>
            </a:r>
            <a:r>
              <a:rPr lang="ko-KR" altLang="en-US" sz="2000" b="1" dirty="0">
                <a:solidFill>
                  <a:schemeClr val="tx1"/>
                </a:solidFill>
                <a:latin typeface="맑은 고딕"/>
                <a:ea typeface="맑은 고딕"/>
              </a:rPr>
              <a:t>이에 대한 자신의 견해를 근거를 들어 서술하시오</a:t>
            </a:r>
            <a:r>
              <a:rPr lang="en-US" altLang="ko-KR" sz="2000" b="1" dirty="0">
                <a:solidFill>
                  <a:schemeClr val="tx1"/>
                </a:solidFill>
                <a:latin typeface="맑은 고딕"/>
                <a:ea typeface="맑은 고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7348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14" grpId="0"/>
      <p:bldP spid="9" grpId="0"/>
      <p:bldP spid="17" grpId="0"/>
      <p:bldP spid="18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11</a:t>
            </a:fld>
            <a:endParaRPr lang="en-GB" noProof="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00" y="535110"/>
            <a:ext cx="3511916" cy="45654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01" y="542439"/>
            <a:ext cx="3811200" cy="45734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73446"/>
            <a:ext cx="8726828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▷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프랑스 대입시험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b="1" dirty="0" err="1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바칼로레아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문항 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한국어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endParaRPr lang="en-US" altLang="ko-KR" b="1" dirty="0">
              <a:solidFill>
                <a:schemeClr val="accent6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9166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15" name="TextBox 14"/>
          <p:cNvSpPr txBox="1"/>
          <p:nvPr/>
        </p:nvSpPr>
        <p:spPr>
          <a:xfrm>
            <a:off x="85124" y="354312"/>
            <a:ext cx="8953536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▷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핀란드 대입시험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문항 </a:t>
            </a:r>
            <a:endParaRPr lang="en-US" altLang="ko-KR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128" y="839061"/>
            <a:ext cx="8726826" cy="1015663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페이스북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또는 기타 </a:t>
            </a:r>
            <a:r>
              <a:rPr lang="ko-KR" altLang="en-US" sz="2000" b="1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소셜</a:t>
            </a: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미디어에서 성격이 개인의 행동에 어떤 영향을 미치는지 알아보기 위한 연구를 설계하시오</a:t>
            </a:r>
            <a:r>
              <a:rPr lang="en-US" altLang="ko-KR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 </a:t>
            </a: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해당 유형의 연구에 대한 윤리적 고려 사항에 대해 논하시오</a:t>
            </a:r>
            <a:r>
              <a:rPr lang="en-US" altLang="ko-KR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[</a:t>
            </a: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심리학</a:t>
            </a:r>
            <a:r>
              <a:rPr lang="en-US" altLang="ko-KR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endParaRPr lang="en-US" altLang="ko-KR" sz="2000" b="1" dirty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666" y="3237000"/>
            <a:ext cx="8731994" cy="707886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ko-KR" altLang="en-US" sz="20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당신은 한 신문의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맑은 고딕"/>
                <a:ea typeface="맑은 고딕"/>
              </a:rPr>
              <a:t>여가면에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 실릴 기사를 작성하고 있다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오지 탐험 여행상품의 장점과 위험을 소개하는 기사를 작성하시오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. [</a:t>
            </a:r>
            <a:r>
              <a:rPr lang="ko-KR" altLang="en-US" sz="2000" b="1" dirty="0">
                <a:solidFill>
                  <a:schemeClr val="tx1"/>
                </a:solidFill>
                <a:latin typeface="맑은 고딕"/>
                <a:ea typeface="맑은 고딕"/>
              </a:rPr>
              <a:t>영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어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] </a:t>
            </a:r>
            <a:endParaRPr lang="en-US" altLang="ko-KR" sz="2000" b="1" dirty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126" y="2013887"/>
            <a:ext cx="8726827" cy="1015663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정치인</a:t>
            </a:r>
            <a:r>
              <a:rPr lang="en-US" altLang="ko-KR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운동 선수</a:t>
            </a:r>
            <a:r>
              <a:rPr lang="en-US" altLang="ko-KR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기타 유명인들은 자신이 말하거나 행한 것에 대해 유감을 표명하고 사과하곤 한다</a:t>
            </a:r>
            <a:r>
              <a:rPr lang="en-US" altLang="ko-KR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사과를 사회적 행위와 개인적 행위 중 어떤 의미로 받아들이는 것이 타당한지에 대하여 논하시오</a:t>
            </a:r>
            <a:r>
              <a:rPr lang="en-US" altLang="ko-KR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[</a:t>
            </a: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국어</a:t>
            </a:r>
            <a:r>
              <a:rPr lang="en-US" altLang="ko-KR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94029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18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15" name="TextBox 14"/>
          <p:cNvSpPr txBox="1"/>
          <p:nvPr/>
        </p:nvSpPr>
        <p:spPr>
          <a:xfrm>
            <a:off x="85124" y="354312"/>
            <a:ext cx="8953536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▷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독일 대입시험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아비투어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문항 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수학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7" y="759174"/>
            <a:ext cx="6708048" cy="43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700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14</a:t>
            </a:fld>
            <a:endParaRPr lang="en-GB" noProof="0" dirty="0"/>
          </a:p>
        </p:txBody>
      </p:sp>
      <p:sp>
        <p:nvSpPr>
          <p:cNvPr id="15" name="TextBox 14"/>
          <p:cNvSpPr txBox="1"/>
          <p:nvPr/>
        </p:nvSpPr>
        <p:spPr>
          <a:xfrm>
            <a:off x="85124" y="354312"/>
            <a:ext cx="8953536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▷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조선시대 과거시험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문과 대과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문항</a:t>
            </a:r>
            <a:endParaRPr lang="en-US" altLang="ko-KR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128" y="858111"/>
            <a:ext cx="8726826" cy="400110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하늘의 변화는 어떠한 이치에 따르는가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? 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명종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000" b="1" dirty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126" y="1318330"/>
            <a:ext cx="8726827" cy="400110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공납을 토산품 대신 쌀로 바꾸어 내자는 의견에 대하여 논하라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광해군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833" y="1779530"/>
            <a:ext cx="8726827" cy="707886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노비 또한 하늘이 내린 백성인데 그처럼 대대로 천한 일을 해서야 </a:t>
            </a:r>
            <a:endParaRPr lang="en-US" altLang="ko-KR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/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되겠는가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? 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세종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833" y="2535041"/>
            <a:ext cx="8726827" cy="1015663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일본인들이 울릉도 주변 우리 백성들의 어로활동을 금지해 달라고 요청했는데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우리 입장을 설명해도 들을 생각이 없다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변방을 편안히 하고 나라를 안정시킬 방도를 강구해 나타내도록 하라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중종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8958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1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r>
              <a:rPr lang="en-GB"/>
              <a:t>Page </a:t>
            </a:r>
            <a:fld id="{AA807A42-CF27-4B84-8583-18EBE418342E}" type="slidenum">
              <a:rPr lang="en-GB"/>
              <a:pPr lvl="0"/>
              <a:t>15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39552" y="1230766"/>
            <a:ext cx="7734140" cy="10464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b="1" dirty="0" smtClean="0">
                <a:latin typeface="맑은 고딕"/>
                <a:ea typeface="맑은 고딕"/>
              </a:rPr>
              <a:t>정답은 문제집 뒤에 다 나와있다</a:t>
            </a:r>
            <a:endParaRPr lang="en-US" altLang="ko-KR" sz="2000" b="1" dirty="0" smtClean="0">
              <a:latin typeface="맑은 고딕"/>
              <a:ea typeface="맑은 고딕"/>
            </a:endParaRPr>
          </a:p>
          <a:p>
            <a:pPr algn="ctr"/>
            <a:endParaRPr lang="ko-KR" altLang="en-US" sz="800" b="1" dirty="0">
              <a:latin typeface="맑은 고딕"/>
              <a:ea typeface="맑은 고딕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552" y="3021868"/>
            <a:ext cx="7734140" cy="10842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b="1" dirty="0" smtClean="0">
                <a:latin typeface="맑은 고딕"/>
                <a:ea typeface="맑은 고딕"/>
              </a:rPr>
              <a:t>내 생각은 중요하지 않다 </a:t>
            </a:r>
            <a:endParaRPr lang="en-US" altLang="ko-KR" sz="2000" b="1" dirty="0" smtClean="0">
              <a:latin typeface="맑은 고딕"/>
              <a:ea typeface="맑은 고딕"/>
            </a:endParaRPr>
          </a:p>
          <a:p>
            <a:pPr algn="ctr">
              <a:lnSpc>
                <a:spcPct val="150000"/>
              </a:lnSpc>
            </a:pPr>
            <a:endParaRPr lang="ko-KR" altLang="en-US" sz="800" b="1" dirty="0">
              <a:latin typeface="맑은 고딕"/>
              <a:ea typeface="맑은 고딕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86" y="319062"/>
            <a:ext cx="906041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ts val="2800"/>
              </a:lnSpc>
            </a:pPr>
            <a:r>
              <a:rPr lang="en-US" altLang="ko-KR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   </a:t>
            </a:r>
            <a:r>
              <a:rPr lang="ko-KR" alt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한국 학생들이 초등</a:t>
            </a:r>
            <a:r>
              <a:rPr lang="en-US" altLang="ko-KR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1</a:t>
            </a:r>
            <a:r>
              <a:rPr lang="ko-KR" alt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학년때</a:t>
            </a:r>
            <a:r>
              <a:rPr lang="ko-KR" alt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깨닫는 진리</a:t>
            </a:r>
            <a:endParaRPr lang="en-US" altLang="ko-KR" sz="3200" b="1" cap="all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668669" y="2322060"/>
            <a:ext cx="3675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창의적 교육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에 역행</a:t>
            </a:r>
            <a:endParaRPr lang="en-US" altLang="ko-KR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668669" y="4169909"/>
            <a:ext cx="3675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민주시민교육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에 역행</a:t>
            </a:r>
            <a:endParaRPr lang="en-US" altLang="ko-KR" sz="2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92092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9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16</a:t>
            </a:fld>
            <a:endParaRPr lang="en-GB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83590" y="2645531"/>
            <a:ext cx="8909334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▷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미국식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입시와 고교교육 분리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err="1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비교과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반영</a:t>
            </a:r>
            <a:endParaRPr lang="en-US" altLang="ko-KR" sz="2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098" y="3195291"/>
            <a:ext cx="8726826" cy="400110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2018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 대입 공론화 논쟁 결과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비교과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거의 배제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586" y="319062"/>
            <a:ext cx="890933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ts val="2800"/>
              </a:lnSpc>
            </a:pP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5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한국에서 대입제도의 진화가 가능한가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?</a:t>
            </a:r>
            <a:endParaRPr lang="en-US" altLang="ko-KR" sz="2800" b="1" cap="all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098" y="3648748"/>
            <a:ext cx="8726826" cy="400110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미국처럼 고교에서 입시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(SAT, ACT)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준비해주</a:t>
            </a: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않으면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→ 사교육 폭증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585" y="983475"/>
            <a:ext cx="8909327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▷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유럽식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입시를 논술형으로 변경</a:t>
            </a:r>
            <a:endParaRPr lang="en-US" altLang="ko-KR" sz="2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084" y="1529548"/>
            <a:ext cx="8726828" cy="400110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유럽 국가들처럼 수능을 논술형으로 바꾸면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→ 사교육 폭증 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084" y="1983097"/>
            <a:ext cx="8726826" cy="400110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※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대입 경쟁 줄이는 특별한 계기 없으면 대입제도 개혁 어려움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9585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4" grpId="0"/>
      <p:bldP spid="16" grpId="0"/>
      <p:bldP spid="15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17</a:t>
            </a:fld>
            <a:endParaRPr lang="en-GB" noProof="0" dirty="0"/>
          </a:p>
        </p:txBody>
      </p:sp>
      <p:sp>
        <p:nvSpPr>
          <p:cNvPr id="15" name="TextBox 14"/>
          <p:cNvSpPr txBox="1"/>
          <p:nvPr/>
        </p:nvSpPr>
        <p:spPr>
          <a:xfrm>
            <a:off x="417174" y="842609"/>
            <a:ext cx="8453871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재정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교육의 질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학생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인당 투입 교육비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교수 대 학생 비율 등 좌우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174" y="1275154"/>
            <a:ext cx="7953935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②</a:t>
            </a: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명성</a:t>
            </a:r>
            <a:r>
              <a:rPr lang="en-US" altLang="ko-KR" sz="2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사회적 평판 및 그로 인한 후광효과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(halo effect)</a:t>
            </a:r>
            <a:endParaRPr lang="en-US" altLang="ko-KR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174" y="1701875"/>
            <a:ext cx="8726826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③</a:t>
            </a: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학연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en-US" altLang="ko-KR" sz="2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동문 인맥의 사회적 영향력</a:t>
            </a:r>
            <a:endParaRPr lang="en-US" altLang="ko-KR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174" y="2146068"/>
            <a:ext cx="8726826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④</a:t>
            </a:r>
            <a:r>
              <a:rPr lang="ko-KR" altLang="en-US" sz="2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위치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en-US" altLang="ko-KR" sz="2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매력적인 </a:t>
            </a:r>
            <a:r>
              <a:rPr lang="ko-KR" altLang="en-US" b="1" dirty="0" err="1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메가시티인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서울에 소재하는지 여부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(‘in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서울 프리미엄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’)</a:t>
            </a:r>
            <a:endParaRPr lang="en-US" altLang="ko-KR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579" y="4068555"/>
            <a:ext cx="9345231" cy="369332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▷ 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대학서열의 원인은 성적순선발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학생서열화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인가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r>
              <a:rPr lang="ko-KR" altLang="en-US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핀란드</a:t>
            </a:r>
            <a:r>
              <a:rPr lang="en-US" altLang="ko-KR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스웨덴도 성적순 선발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! </a:t>
            </a:r>
            <a:endParaRPr lang="en-US" altLang="ko-KR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172" y="3311185"/>
            <a:ext cx="8575753" cy="646331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예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학생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인당 투입 교육비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서울대 </a:t>
            </a:r>
            <a:r>
              <a:rPr lang="en-US" altLang="ko-KR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300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만원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연세</a:t>
            </a:r>
            <a:r>
              <a:rPr lang="ko-KR" altLang="en-US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3600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만원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defRPr/>
            </a:pPr>
            <a:r>
              <a:rPr lang="en-US" altLang="ko-KR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           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성균관대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2700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만원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중앙대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1600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만원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한국 평균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584" y="2787264"/>
            <a:ext cx="9060416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▷ 가장 중요한 것은</a:t>
            </a:r>
            <a:r>
              <a:rPr lang="en-US" altLang="ko-KR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? </a:t>
            </a: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재정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(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재정격차→ 교육품질격차→ 대학서열→ 학벌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b="1" dirty="0">
              <a:solidFill>
                <a:schemeClr val="accent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82" y="4496450"/>
            <a:ext cx="9124484" cy="369332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▷ </a:t>
            </a:r>
            <a:r>
              <a:rPr lang="ko-KR" altLang="en-US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대학서열의 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원인은 학벌인가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?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개교후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바로 최상위권 된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KAIST,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포스텍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한예종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GIST·DGIST·UNIST!</a:t>
            </a:r>
            <a:endParaRPr lang="en-US" altLang="ko-KR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586" y="319062"/>
            <a:ext cx="890933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ts val="2800"/>
              </a:lnSpc>
            </a:pP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6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대학서열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대학간 격차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)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의 요인</a:t>
            </a:r>
            <a:endParaRPr lang="en-US" altLang="ko-KR" sz="2800" b="1" cap="all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91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2" grpId="0"/>
      <p:bldP spid="16" grpId="0"/>
      <p:bldP spid="18" grpId="0"/>
      <p:bldP spid="19" grpId="0"/>
      <p:bldP spid="14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18</a:t>
            </a:fld>
            <a:endParaRPr lang="en-GB" noProof="0" dirty="0"/>
          </a:p>
        </p:txBody>
      </p:sp>
      <p:sp>
        <p:nvSpPr>
          <p:cNvPr id="15" name="TextBox 14"/>
          <p:cNvSpPr txBox="1"/>
          <p:nvPr/>
        </p:nvSpPr>
        <p:spPr>
          <a:xfrm>
            <a:off x="83586" y="996260"/>
            <a:ext cx="8453871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▷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구조적 요인 </a:t>
            </a:r>
            <a:r>
              <a:rPr lang="en-US" altLang="ko-KR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err="1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초중교</a:t>
            </a:r>
            <a:r>
              <a:rPr lang="ko-KR" altLang="en-US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교육 외부에서 유래</a:t>
            </a:r>
            <a:r>
              <a:rPr lang="en-US" altLang="ko-KR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174" y="1402911"/>
            <a:ext cx="8726825" cy="494494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인기 대학 경쟁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재정격차→ 교육품질격차→ 대학서열→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학벌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4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836" y="1861469"/>
            <a:ext cx="8726826" cy="553998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인기 학과 경쟁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노동시장의 지위 격차→ 대입에 투영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261" y="4342655"/>
            <a:ext cx="9037739" cy="553998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구조적 요인과 기술적 요인의 비중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7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174" y="2941502"/>
            <a:ext cx="8575751" cy="494494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난이도 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923" y="2528285"/>
            <a:ext cx="9037740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▷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기술적 요인 </a:t>
            </a:r>
            <a:r>
              <a:rPr lang="en-US" altLang="ko-KR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대입제도에서 기인</a:t>
            </a:r>
            <a:r>
              <a:rPr lang="en-US" altLang="ko-KR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000" b="1" dirty="0" smtClean="0">
              <a:solidFill>
                <a:schemeClr val="accent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86" y="319062"/>
            <a:ext cx="906041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ts val="2800"/>
              </a:lnSpc>
            </a:pP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7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경쟁 강도 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부담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사교육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) 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좌우하는 요인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endParaRPr lang="en-US" altLang="ko-KR" sz="2800" b="1" cap="all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174" y="3394430"/>
            <a:ext cx="8726826" cy="553998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복합성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죽음의 트라이앵글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학종으로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인해 철인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b="1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종경기</a:t>
            </a:r>
            <a:r>
              <a:rPr lang="ko-KR" altLang="en-US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종경기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836" y="3831694"/>
            <a:ext cx="8726826" cy="553998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연계성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(alignment)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고교 교육과 대입시험의 연계도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유럽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한국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미국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3833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  <p:bldP spid="17" grpId="0"/>
      <p:bldP spid="11" grpId="0"/>
      <p:bldP spid="12" grpId="0"/>
      <p:bldP spid="16" grpId="0"/>
      <p:bldP spid="18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19</a:t>
            </a:fld>
            <a:endParaRPr lang="en-GB" noProof="0" dirty="0"/>
          </a:p>
        </p:txBody>
      </p:sp>
      <p:sp>
        <p:nvSpPr>
          <p:cNvPr id="15" name="TextBox 14"/>
          <p:cNvSpPr txBox="1"/>
          <p:nvPr/>
        </p:nvSpPr>
        <p:spPr>
          <a:xfrm>
            <a:off x="-10" y="1257816"/>
            <a:ext cx="9143996" cy="369332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2.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경쟁의 구조적 요인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상위대학경쟁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인기학과경쟁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기술적 요인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전형요소의 복합성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난이도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400" b="1" dirty="0">
              <a:solidFill>
                <a:schemeClr val="accent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2110884"/>
            <a:ext cx="9144002" cy="369332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 4. </a:t>
            </a:r>
            <a:r>
              <a:rPr lang="ko-KR" altLang="en-US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학종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수능 논쟁에서 대중의 </a:t>
            </a:r>
            <a:r>
              <a:rPr lang="ko-KR" altLang="en-US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요구</a:t>
            </a:r>
            <a:r>
              <a:rPr lang="en-US" altLang="ko-KR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경쟁감소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반칙방지 </a:t>
            </a:r>
            <a:r>
              <a:rPr lang="ko-KR" altLang="en-US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≫</a:t>
            </a:r>
            <a:r>
              <a:rPr lang="en-US" altLang="ko-KR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계층상승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공교육정상화</a:t>
            </a:r>
            <a:endParaRPr lang="en-US" altLang="ko-KR" b="1" dirty="0">
              <a:solidFill>
                <a:schemeClr val="accent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0" y="1687390"/>
            <a:ext cx="9143999" cy="369332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대입경쟁은 대졸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고졸 격차와 별개의 문제 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고졸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대졸 임금격차 독일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&gt;OECD&gt;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한국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스웨덴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400" b="1" dirty="0">
              <a:solidFill>
                <a:schemeClr val="accent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586" y="319062"/>
            <a:ext cx="9060414" cy="4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ts val="2800"/>
              </a:lnSpc>
            </a:pP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8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교육 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‘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경쟁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’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과 관련하여 주의할 점</a:t>
            </a:r>
            <a:endParaRPr lang="en-US" altLang="ko-KR" sz="2800" b="1" cap="all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6" y="3870088"/>
            <a:ext cx="9144002" cy="369332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8. ‘</a:t>
            </a:r>
            <a:r>
              <a:rPr lang="ko-KR" altLang="en-US" b="1" dirty="0" err="1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한줄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세우기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보다 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b="1" dirty="0" err="1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여러줄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세우기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가 경쟁을 </a:t>
            </a:r>
            <a:r>
              <a:rPr lang="ko-KR" altLang="en-US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완화하지 않는다 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err="1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맛집을</a:t>
            </a:r>
            <a:r>
              <a:rPr lang="ko-KR" altLang="en-US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늘려야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!)</a:t>
            </a:r>
            <a:r>
              <a:rPr lang="ko-KR" altLang="en-US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b="1" dirty="0">
              <a:solidFill>
                <a:schemeClr val="accent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8" y="4216012"/>
            <a:ext cx="9143999" cy="830997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9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한국에서 교육경쟁 줄이려면 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①재정투입 통한 교육품질의 상향평준화 ②명문사립대와 사회적 타협 </a:t>
            </a:r>
            <a:endParaRPr lang="en-US" altLang="ko-KR" sz="1400" b="1" dirty="0" smtClean="0">
              <a:solidFill>
                <a:schemeClr val="accent6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③대학원 평준화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의치한 평준화는 불가능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④서울대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·KAIST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는 평준화 리그에서 독립 ⑤</a:t>
            </a:r>
            <a:r>
              <a:rPr lang="ko-KR" altLang="en-US" sz="1400" b="1" dirty="0" err="1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지방대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학생 지원</a:t>
            </a:r>
            <a:endParaRPr lang="en-US" altLang="ko-KR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9" y="2550670"/>
            <a:ext cx="9143998" cy="369332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5. 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학벌은 대학서열의 원인이 아닌 결과 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재정격차→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교육품질격차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[+</a:t>
            </a:r>
            <a:r>
              <a:rPr lang="ko-KR" altLang="en-US" sz="1400" b="1" dirty="0" err="1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인서울효과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ko-KR" altLang="en-US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대학서열→학벌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8" y="2989147"/>
            <a:ext cx="9143997" cy="369332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 6. </a:t>
            </a:r>
            <a:r>
              <a:rPr lang="ko-KR" altLang="en-US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대학서열화는 학생서열화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(‘</a:t>
            </a:r>
            <a:r>
              <a:rPr lang="ko-KR" altLang="en-US" sz="1400" b="1" dirty="0" err="1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한줄</a:t>
            </a:r>
            <a:r>
              <a:rPr lang="ko-KR" altLang="en-US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세우기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’, </a:t>
            </a:r>
            <a:r>
              <a:rPr lang="ko-KR" altLang="en-US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성적순 선발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와 무관 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핀란드도 성적순 선발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!)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" y="3445989"/>
            <a:ext cx="9143997" cy="369332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 7. </a:t>
            </a:r>
            <a:r>
              <a:rPr lang="ko-KR" altLang="en-US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대학평준화의 핵심은 대입제도 아닌 교육품질 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(ref. </a:t>
            </a:r>
            <a:r>
              <a:rPr lang="ko-KR" altLang="en-US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경쟁적 선발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독일 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40%, </a:t>
            </a:r>
            <a:r>
              <a:rPr lang="ko-KR" altLang="en-US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핀란드 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100%)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0" y="836068"/>
            <a:ext cx="9143996" cy="369332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1.</a:t>
            </a:r>
            <a:r>
              <a:rPr lang="ko-KR" altLang="en-US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경쟁은 합리적 행동이다 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(ref. 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학벌주의 감소 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명문대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여전히 선호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최근 의대 선호 더욱 극단화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endParaRPr lang="en-US" altLang="ko-KR" sz="1400" b="1" dirty="0">
              <a:solidFill>
                <a:schemeClr val="accent6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0358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20" grpId="0"/>
      <p:bldP spid="14" grpId="0"/>
      <p:bldP spid="8" grpId="0"/>
      <p:bldP spid="9" grpId="0"/>
      <p:bldP spid="12" grpId="0"/>
      <p:bldP spid="17" grpId="0"/>
      <p:bldP spid="18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39119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71" y="1039746"/>
            <a:ext cx="8291581" cy="37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314325" y="304800"/>
            <a:ext cx="8601075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ts val="3400"/>
              </a:lnSpc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능력주의 사회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명문대 출신 경영진 감소</a:t>
            </a:r>
            <a:endParaRPr lang="ko-KR" altLang="en-US" sz="24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5373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r>
              <a:rPr lang="en-GB"/>
              <a:t>Page </a:t>
            </a:r>
            <a:fld id="{AA807A42-CF27-4B84-8583-18EBE418342E}" type="slidenum">
              <a:rPr lang="en-GB"/>
              <a:pPr lvl="0"/>
              <a:t>20</a:t>
            </a:fld>
            <a:endParaRPr lang="en-GB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96820"/>
            <a:ext cx="9154008" cy="3646681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95250" y="87565"/>
            <a:ext cx="904875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b="1" i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미래세대의 대입과 교육 </a:t>
            </a:r>
            <a:endParaRPr lang="en-US" altLang="ko-KR" sz="4400" b="1" i="1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b="1" i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sz="2400" b="1" i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교육경쟁의 과거</a:t>
            </a:r>
            <a:r>
              <a:rPr lang="en-US" altLang="ko-KR" sz="2400" b="1" i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i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현재</a:t>
            </a:r>
            <a:r>
              <a:rPr lang="en-US" altLang="ko-KR" sz="2400" b="1" i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i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미래</a:t>
            </a:r>
            <a:endParaRPr lang="en-US" altLang="ko-KR" sz="2400" b="1" i="1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b="1" i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                                                                        </a:t>
            </a:r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 범 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교육평론가 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/ yibohm@hanmail.net</a:t>
            </a:r>
          </a:p>
        </p:txBody>
      </p:sp>
    </p:spTree>
    <p:extLst>
      <p:ext uri="{BB962C8B-B14F-4D97-AF65-F5344CB8AC3E}">
        <p14:creationId xmlns:p14="http://schemas.microsoft.com/office/powerpoint/2010/main" val="787458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21</a:t>
            </a:fld>
            <a:endParaRPr lang="en-GB" noProof="0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1450226" y="891096"/>
            <a:ext cx="0" cy="3418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1450226" y="4309903"/>
            <a:ext cx="6726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586" y="319062"/>
            <a:ext cx="9060414" cy="4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ts val="2800"/>
              </a:lnSpc>
            </a:pP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참고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: 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포용적 상향평준화</a:t>
            </a:r>
            <a:endParaRPr lang="en-US" altLang="ko-KR" sz="2800" b="1" cap="all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86" y="1153192"/>
            <a:ext cx="1375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학생</a:t>
            </a:r>
            <a:r>
              <a:rPr lang="en-US" altLang="ko-KR" sz="1200" b="1" dirty="0" smtClean="0"/>
              <a:t>1</a:t>
            </a:r>
            <a:r>
              <a:rPr lang="ko-KR" altLang="en-US" sz="1200" b="1" dirty="0" smtClean="0"/>
              <a:t>인당 교육비</a:t>
            </a:r>
            <a:endParaRPr lang="ko-KR" alt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47330" y="4294382"/>
            <a:ext cx="1500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대학 교육여건 </a:t>
            </a:r>
            <a:r>
              <a:rPr lang="en-US" altLang="ko-KR" sz="1200" b="1" dirty="0" smtClean="0"/>
              <a:t>A~Z</a:t>
            </a:r>
            <a:endParaRPr lang="ko-KR" altLang="en-US" sz="1200" b="1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1502645" y="1036708"/>
            <a:ext cx="6575526" cy="2446166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80387" y="898208"/>
            <a:ext cx="197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학부</a:t>
            </a:r>
            <a:r>
              <a:rPr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+</a:t>
            </a:r>
            <a:r>
              <a:rPr lang="ko-KR" alt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대학원 </a:t>
            </a:r>
            <a:r>
              <a:rPr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ko-KR" alt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인당 교육비</a:t>
            </a:r>
            <a:endParaRPr lang="ko-KR" altLang="en-U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502645" y="1799679"/>
            <a:ext cx="6534756" cy="188704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71626" y="2665544"/>
            <a:ext cx="1425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accent6">
                    <a:lumMod val="75000"/>
                  </a:schemeClr>
                </a:solidFill>
              </a:rPr>
              <a:t>학부 </a:t>
            </a:r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ko-KR" altLang="en-US" sz="1200" b="1" dirty="0" smtClean="0">
                <a:solidFill>
                  <a:schemeClr val="accent6">
                    <a:lumMod val="75000"/>
                  </a:schemeClr>
                </a:solidFill>
              </a:rPr>
              <a:t>인당 교육비</a:t>
            </a:r>
            <a:endParaRPr lang="ko-KR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6226074" y="1036707"/>
            <a:ext cx="0" cy="325767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87218" y="1003004"/>
            <a:ext cx="920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92D050"/>
                </a:solidFill>
              </a:rPr>
              <a:t>→리그 밖</a:t>
            </a:r>
            <a:endParaRPr lang="ko-KR" altLang="en-US" sz="1200" b="1" dirty="0">
              <a:solidFill>
                <a:srgbClr val="92D050"/>
              </a:solidFill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1502645" y="2015175"/>
            <a:ext cx="65347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위쪽 화살표 29"/>
          <p:cNvSpPr/>
          <p:nvPr/>
        </p:nvSpPr>
        <p:spPr>
          <a:xfrm>
            <a:off x="3214781" y="2079241"/>
            <a:ext cx="45719" cy="1805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위쪽 화살표 30"/>
          <p:cNvSpPr/>
          <p:nvPr/>
        </p:nvSpPr>
        <p:spPr>
          <a:xfrm>
            <a:off x="3663340" y="2079241"/>
            <a:ext cx="45719" cy="3203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위쪽 화살표 31"/>
          <p:cNvSpPr/>
          <p:nvPr/>
        </p:nvSpPr>
        <p:spPr>
          <a:xfrm>
            <a:off x="4087520" y="2079240"/>
            <a:ext cx="45719" cy="4251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위쪽 화살표 32"/>
          <p:cNvSpPr/>
          <p:nvPr/>
        </p:nvSpPr>
        <p:spPr>
          <a:xfrm>
            <a:off x="4504627" y="2079241"/>
            <a:ext cx="45719" cy="5254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위쪽 화살표 33"/>
          <p:cNvSpPr/>
          <p:nvPr/>
        </p:nvSpPr>
        <p:spPr>
          <a:xfrm>
            <a:off x="4909703" y="2085065"/>
            <a:ext cx="45719" cy="6581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위쪽 화살표 34"/>
          <p:cNvSpPr/>
          <p:nvPr/>
        </p:nvSpPr>
        <p:spPr>
          <a:xfrm>
            <a:off x="5318368" y="2085065"/>
            <a:ext cx="45719" cy="7966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위쪽 화살표 35"/>
          <p:cNvSpPr/>
          <p:nvPr/>
        </p:nvSpPr>
        <p:spPr>
          <a:xfrm>
            <a:off x="5727033" y="2079241"/>
            <a:ext cx="45719" cy="9085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2800444" y="1553510"/>
            <a:ext cx="3425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accent1">
                    <a:lumMod val="75000"/>
                  </a:schemeClr>
                </a:solidFill>
              </a:rPr>
              <a:t>전임교원</a:t>
            </a: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ko-KR" altLang="en-US" sz="1200" b="1" dirty="0" smtClean="0">
                <a:solidFill>
                  <a:schemeClr val="accent1">
                    <a:lumMod val="75000"/>
                  </a:schemeClr>
                </a:solidFill>
              </a:rPr>
              <a:t>인당 </a:t>
            </a: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ko-KR" altLang="en-US" sz="1200" b="1" dirty="0" err="1" smtClean="0">
                <a:solidFill>
                  <a:schemeClr val="accent1">
                    <a:lumMod val="75000"/>
                  </a:schemeClr>
                </a:solidFill>
              </a:rPr>
              <a:t>억원의</a:t>
            </a:r>
            <a:r>
              <a:rPr lang="ko-KR" alt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비율로 지원금 </a:t>
            </a:r>
            <a:r>
              <a:rPr lang="ko-KR" altLang="en-US" sz="1200" b="1" dirty="0" err="1" smtClean="0">
                <a:solidFill>
                  <a:schemeClr val="accent1">
                    <a:lumMod val="75000"/>
                  </a:schemeClr>
                </a:solidFill>
              </a:rPr>
              <a:t>순증</a:t>
            </a: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accent1">
                    <a:lumMod val="75000"/>
                  </a:schemeClr>
                </a:solidFill>
              </a:rPr>
              <a:t>교육여건 일정기준으로 상향</a:t>
            </a: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accent1">
                    <a:lumMod val="75000"/>
                  </a:schemeClr>
                </a:solidFill>
              </a:rPr>
              <a:t>나머지는 연구비로</a:t>
            </a:r>
            <a:endParaRPr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06932" y="3144488"/>
            <a:ext cx="399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accent6"/>
                </a:solidFill>
              </a:rPr>
              <a:t>서울대</a:t>
            </a:r>
            <a:r>
              <a:rPr lang="en-US" altLang="ko-KR" sz="1200" b="1" dirty="0" smtClean="0">
                <a:solidFill>
                  <a:schemeClr val="accent6"/>
                </a:solidFill>
              </a:rPr>
              <a:t>, KAIST </a:t>
            </a:r>
            <a:r>
              <a:rPr lang="ko-KR" altLang="en-US" sz="1200" b="1" dirty="0" smtClean="0">
                <a:solidFill>
                  <a:schemeClr val="accent6"/>
                </a:solidFill>
              </a:rPr>
              <a:t>등은 리그에서 독립 </a:t>
            </a:r>
            <a:r>
              <a:rPr lang="en-US" altLang="ko-KR" sz="1200" b="1" dirty="0" smtClean="0">
                <a:solidFill>
                  <a:schemeClr val="accent6"/>
                </a:solidFill>
              </a:rPr>
              <a:t>(</a:t>
            </a:r>
            <a:r>
              <a:rPr lang="ko-KR" altLang="en-US" sz="1200" b="1" dirty="0" err="1" smtClean="0">
                <a:solidFill>
                  <a:schemeClr val="accent6"/>
                </a:solidFill>
              </a:rPr>
              <a:t>학부생</a:t>
            </a:r>
            <a:r>
              <a:rPr lang="ko-KR" altLang="en-US" sz="1200" b="1" dirty="0" smtClean="0">
                <a:solidFill>
                  <a:schemeClr val="accent6"/>
                </a:solidFill>
              </a:rPr>
              <a:t> 모집 </a:t>
            </a:r>
            <a:r>
              <a:rPr lang="ko-KR" altLang="en-US" sz="1200" b="1" dirty="0" err="1" smtClean="0">
                <a:solidFill>
                  <a:schemeClr val="accent6"/>
                </a:solidFill>
              </a:rPr>
              <a:t>안하거나</a:t>
            </a:r>
            <a:r>
              <a:rPr lang="en-US" altLang="ko-KR" sz="1200" b="1" dirty="0" smtClean="0">
                <a:solidFill>
                  <a:schemeClr val="accent6"/>
                </a:solidFill>
              </a:rPr>
              <a:t>, </a:t>
            </a:r>
            <a:r>
              <a:rPr lang="ko-KR" altLang="en-US" sz="1200" b="1" dirty="0" smtClean="0">
                <a:solidFill>
                  <a:schemeClr val="accent6"/>
                </a:solidFill>
              </a:rPr>
              <a:t>학</a:t>
            </a:r>
            <a:r>
              <a:rPr lang="en-US" altLang="ko-KR" sz="1200" b="1" dirty="0" smtClean="0">
                <a:solidFill>
                  <a:schemeClr val="accent6"/>
                </a:solidFill>
              </a:rPr>
              <a:t>·</a:t>
            </a:r>
            <a:r>
              <a:rPr lang="ko-KR" altLang="en-US" sz="1200" b="1" dirty="0" smtClean="0">
                <a:solidFill>
                  <a:schemeClr val="accent6"/>
                </a:solidFill>
              </a:rPr>
              <a:t>석사 통합만 대</a:t>
            </a:r>
            <a:r>
              <a:rPr lang="en-US" altLang="ko-KR" sz="1200" b="1" dirty="0" smtClean="0">
                <a:solidFill>
                  <a:schemeClr val="accent6"/>
                </a:solidFill>
              </a:rPr>
              <a:t>1, </a:t>
            </a:r>
            <a:r>
              <a:rPr lang="ko-KR" altLang="en-US" sz="1200" b="1" dirty="0" smtClean="0">
                <a:solidFill>
                  <a:schemeClr val="accent6"/>
                </a:solidFill>
              </a:rPr>
              <a:t>대</a:t>
            </a:r>
            <a:r>
              <a:rPr lang="en-US" altLang="ko-KR" sz="1200" b="1" dirty="0" smtClean="0">
                <a:solidFill>
                  <a:schemeClr val="accent6"/>
                </a:solidFill>
              </a:rPr>
              <a:t>2, </a:t>
            </a:r>
            <a:r>
              <a:rPr lang="ko-KR" altLang="en-US" sz="1200" b="1" dirty="0" smtClean="0">
                <a:solidFill>
                  <a:schemeClr val="accent6"/>
                </a:solidFill>
              </a:rPr>
              <a:t>일부 고</a:t>
            </a:r>
            <a:r>
              <a:rPr lang="en-US" altLang="ko-KR" sz="1200" b="1" dirty="0" smtClean="0">
                <a:solidFill>
                  <a:schemeClr val="accent6"/>
                </a:solidFill>
              </a:rPr>
              <a:t>3</a:t>
            </a:r>
            <a:r>
              <a:rPr lang="ko-KR" altLang="en-US" sz="1200" b="1" dirty="0" smtClean="0">
                <a:solidFill>
                  <a:schemeClr val="accent6"/>
                </a:solidFill>
              </a:rPr>
              <a:t>에서 선발</a:t>
            </a:r>
            <a:r>
              <a:rPr lang="en-US" altLang="ko-KR" sz="1200" b="1" dirty="0" smtClean="0">
                <a:solidFill>
                  <a:schemeClr val="accent6"/>
                </a:solidFill>
              </a:rPr>
              <a:t>)</a:t>
            </a:r>
            <a:endParaRPr lang="ko-KR" altLang="en-US" sz="1200" b="1" dirty="0">
              <a:solidFill>
                <a:schemeClr val="accent6"/>
              </a:solidFill>
            </a:endParaRPr>
          </a:p>
        </p:txBody>
      </p:sp>
      <p:cxnSp>
        <p:nvCxnSpPr>
          <p:cNvPr id="41" name="직선 화살표 연결선 40"/>
          <p:cNvCxnSpPr/>
          <p:nvPr/>
        </p:nvCxnSpPr>
        <p:spPr>
          <a:xfrm flipH="1" flipV="1">
            <a:off x="1758910" y="2079241"/>
            <a:ext cx="564948" cy="106524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각 삼각형 47"/>
          <p:cNvSpPr/>
          <p:nvPr/>
        </p:nvSpPr>
        <p:spPr>
          <a:xfrm>
            <a:off x="1502646" y="1799679"/>
            <a:ext cx="710552" cy="215496"/>
          </a:xfrm>
          <a:prstGeom prst="rt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539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9" grpId="0"/>
      <p:bldP spid="26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/>
      <p:bldP spid="39" grpId="0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AA807A42-CF27-4B84-8583-18EBE418342E}" type="slidenum">
              <a:rPr lang="en-GB" noProof="0" smtClean="0"/>
              <a:pPr/>
              <a:t>22</a:t>
            </a:fld>
            <a:endParaRPr lang="en-GB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1992053" y="1833686"/>
            <a:ext cx="5115364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   정규직 </a:t>
            </a:r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3600" b="1" dirty="0" err="1" smtClean="0">
                <a:latin typeface="맑은 고딕" pitchFamily="50" charset="-127"/>
                <a:ea typeface="맑은 고딕" pitchFamily="50" charset="-127"/>
              </a:rPr>
              <a:t>비정규직</a:t>
            </a:r>
            <a:endParaRPr lang="ko-KR" altLang="en-US" sz="3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2053" y="1038715"/>
            <a:ext cx="5115364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   대기업 </a:t>
            </a:r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중소기업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2053" y="2641157"/>
            <a:ext cx="5115364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600" b="1" dirty="0" err="1" smtClean="0">
                <a:latin typeface="맑은 고딕" pitchFamily="50" charset="-127"/>
                <a:ea typeface="맑은 고딕" pitchFamily="50" charset="-127"/>
              </a:rPr>
              <a:t>원청업체</a:t>
            </a:r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하청업체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639" y="3608385"/>
            <a:ext cx="8487919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▷ </a:t>
            </a:r>
            <a:r>
              <a:rPr lang="ko-KR" altLang="en-US" sz="2400" b="1" dirty="0" err="1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스펙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학벌 가치 하락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: 2010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년대부터 왼쪽 노동시장에서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639" y="4116032"/>
            <a:ext cx="8599238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▷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양극화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이중구조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): 1990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년대부터 왼쪽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오른쪽 격차 심화</a:t>
            </a:r>
            <a:endParaRPr lang="en-US" altLang="ko-KR" sz="2400" b="1" dirty="0">
              <a:solidFill>
                <a:schemeClr val="accent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639" y="1495133"/>
            <a:ext cx="1405897" cy="1323439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8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</a:t>
            </a:r>
            <a:endParaRPr lang="en-US" altLang="ko-KR" sz="8000" b="1" dirty="0">
              <a:solidFill>
                <a:schemeClr val="accent6">
                  <a:lumMod val="40000"/>
                  <a:lumOff val="6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5177" y="1495133"/>
            <a:ext cx="1405897" cy="1323439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8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맑은 고딕" pitchFamily="50" charset="-127"/>
                <a:ea typeface="맑은 고딕" pitchFamily="50" charset="-127"/>
              </a:rPr>
              <a:t>80</a:t>
            </a:r>
            <a:endParaRPr lang="en-US" altLang="ko-KR" sz="8000" b="1" dirty="0">
              <a:solidFill>
                <a:schemeClr val="accent6">
                  <a:lumMod val="40000"/>
                  <a:lumOff val="6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586" y="319062"/>
            <a:ext cx="906041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ts val="2800"/>
              </a:lnSpc>
            </a:pP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참고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: 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노동시장의 양극화 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이중 구조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)</a:t>
            </a:r>
            <a:endParaRPr lang="en-US" altLang="ko-KR" sz="2800" b="1" cap="all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95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  <p:bldP spid="15" grpId="0"/>
      <p:bldP spid="16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23</a:t>
            </a:fld>
            <a:endParaRPr lang="en-GB" noProof="0" dirty="0"/>
          </a:p>
        </p:txBody>
      </p:sp>
      <p:sp>
        <p:nvSpPr>
          <p:cNvPr id="15" name="TextBox 14"/>
          <p:cNvSpPr txBox="1"/>
          <p:nvPr/>
        </p:nvSpPr>
        <p:spPr>
          <a:xfrm>
            <a:off x="83586" y="944697"/>
            <a:ext cx="7588159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▷ 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1990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년대 이전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: ‘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출세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경쟁 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586" y="1958476"/>
            <a:ext cx="7953935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▷ 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2000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년대 이후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: ‘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공포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’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경쟁 </a:t>
            </a:r>
            <a:endParaRPr lang="en-US" altLang="ko-KR" sz="2400" b="1" dirty="0">
              <a:solidFill>
                <a:schemeClr val="accent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174" y="1329870"/>
            <a:ext cx="8726825" cy="553998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원인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경쟁 참여자 많았음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농지개혁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경제성장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심한 대학 서열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7173" y="2446742"/>
            <a:ext cx="8575751" cy="400110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원인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노동시장의 양극화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이중화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로 인한 불안감 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586" y="319062"/>
            <a:ext cx="906041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ts val="2800"/>
              </a:lnSpc>
            </a:pP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교육경쟁의 복합화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: ‘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출세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’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+ ‘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공포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’</a:t>
            </a:r>
            <a:endParaRPr lang="en-US" altLang="ko-KR" sz="2800" b="1" cap="all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86" y="3385631"/>
            <a:ext cx="7953935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▷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무엇을 해야 하는가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en-US" altLang="ko-KR" sz="2400" b="1" dirty="0">
              <a:solidFill>
                <a:schemeClr val="accent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172" y="3926115"/>
            <a:ext cx="8726827" cy="707886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고강도 경쟁으로 인한 스트레스 →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저출생으로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인한 극단적 인구구조 </a:t>
            </a:r>
            <a:endParaRPr lang="en-US" altLang="ko-KR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→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이민개방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vs.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사회혁신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난이도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임금개혁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복지증대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대학개혁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171" y="2846852"/>
            <a:ext cx="8575751" cy="400110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출세경쟁 없어지지 않은 가운데 공포경쟁 겹쳐짐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8952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20" grpId="0"/>
      <p:bldP spid="17" grpId="0"/>
      <p:bldP spid="14" grpId="0"/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39119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7164" y="1118247"/>
            <a:ext cx="4402804" cy="337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314325" y="304800"/>
            <a:ext cx="8601075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ts val="3400"/>
              </a:lnSpc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채용 과정에서 나타나는 차별 감소  </a:t>
            </a:r>
            <a:endParaRPr lang="ko-KR" altLang="en-US" sz="24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_x2391194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5" y="1118247"/>
            <a:ext cx="3928519" cy="33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97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AA807A42-CF27-4B84-8583-18EBE418342E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83586" y="319062"/>
            <a:ext cx="894909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ts val="2800"/>
              </a:lnSpc>
            </a:pPr>
            <a:r>
              <a:rPr lang="en-US" altLang="ko-KR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1. </a:t>
            </a:r>
            <a:r>
              <a:rPr lang="ko-KR" alt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한국 교육경쟁의 배경</a:t>
            </a:r>
            <a:r>
              <a:rPr lang="en-US" altLang="ko-KR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: ‘</a:t>
            </a:r>
            <a:r>
              <a:rPr lang="ko-KR" alt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평등한 나라</a:t>
            </a:r>
            <a:r>
              <a:rPr lang="en-US" altLang="ko-KR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’</a:t>
            </a:r>
            <a:endParaRPr lang="en-US" altLang="ko-KR" sz="3200" b="1" cap="all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225" y="770468"/>
            <a:ext cx="8113476" cy="400110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가난에서 벗어나기 위한 노력</a:t>
            </a:r>
            <a:r>
              <a:rPr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 교육열과 발전의 원동력이었는가</a:t>
            </a:r>
            <a:r>
              <a:rPr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? </a:t>
            </a:r>
            <a:r>
              <a:rPr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000" b="1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021" y="1693689"/>
            <a:ext cx="3368068" cy="800219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1960</a:t>
            </a:r>
            <a:r>
              <a:rPr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인당 </a:t>
            </a:r>
            <a:r>
              <a:rPr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GDP</a:t>
            </a:r>
          </a:p>
          <a:p>
            <a:pPr algn="ctr">
              <a:defRPr/>
            </a:pP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당시 화폐가치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환율 기준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9293" y="1740435"/>
            <a:ext cx="3615396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   한국  </a:t>
            </a:r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155$</a:t>
            </a:r>
            <a:endParaRPr lang="ko-KR" altLang="en-US" sz="3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9293" y="3754968"/>
            <a:ext cx="4065562" cy="646331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6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인도   </a:t>
            </a:r>
            <a:r>
              <a:rPr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84$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9293" y="3108637"/>
            <a:ext cx="4065562" cy="646331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6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중국   </a:t>
            </a:r>
            <a:r>
              <a:rPr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92$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9293" y="2462306"/>
            <a:ext cx="4065562" cy="646331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6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태국  </a:t>
            </a:r>
            <a:r>
              <a:rPr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101$</a:t>
            </a:r>
          </a:p>
        </p:txBody>
      </p:sp>
    </p:spTree>
    <p:extLst>
      <p:ext uri="{BB962C8B-B14F-4D97-AF65-F5344CB8AC3E}">
        <p14:creationId xmlns:p14="http://schemas.microsoft.com/office/powerpoint/2010/main" val="27876731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8" grpId="0"/>
      <p:bldP spid="10" grpId="0" animBg="1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5</a:t>
            </a:fld>
            <a:endParaRPr lang="en-GB" noProof="0" dirty="0"/>
          </a:p>
        </p:txBody>
      </p:sp>
      <p:pic>
        <p:nvPicPr>
          <p:cNvPr id="6" name="그림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21" y="535956"/>
            <a:ext cx="6540581" cy="377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4577" y="4405656"/>
            <a:ext cx="6968539" cy="369332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1960-1975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인당 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GDP (World Bank, 2015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달러화가치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기준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96255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AA807A42-CF27-4B84-8583-18EBE418342E}" type="slidenum">
              <a:rPr lang="en-GB" noProof="0" smtClean="0"/>
              <a:pPr/>
              <a:t>6</a:t>
            </a:fld>
            <a:endParaRPr lang="en-GB" noProof="0" dirty="0"/>
          </a:p>
        </p:txBody>
      </p:sp>
      <p:pic>
        <p:nvPicPr>
          <p:cNvPr id="7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231" y="245026"/>
            <a:ext cx="6007414" cy="384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82498" y="4236756"/>
            <a:ext cx="7794776" cy="907941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1960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토지지니계수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(x)/1960-2000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 경제성장률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(y)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Klaus </a:t>
            </a:r>
            <a:r>
              <a:rPr lang="en-US" altLang="ko-KR" sz="14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Deininger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400" b="1" i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Land Policies for Growth and Poverty Reduction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World Bank, 2003 </a:t>
            </a:r>
            <a:endParaRPr lang="en-US" altLang="ko-KR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대한민국은 매우 평등한 나라였기 때문에 교육열과 고성장이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가능했다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032390" y="1308541"/>
            <a:ext cx="640080" cy="19812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8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AA807A42-CF27-4B84-8583-18EBE418342E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914385" y="4421225"/>
            <a:ext cx="8033225" cy="72327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1965-1989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인당소득성장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(y)/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소득독점도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x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i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The East Asian Miracle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World Bank, 1993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대한민국은 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자산평등에 이어 소득평등까지 이룩한 예외적인 나라였다 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18104200" descr="EMB0000352caa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51" y="3975"/>
            <a:ext cx="6710902" cy="44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2711394" y="286797"/>
            <a:ext cx="469127" cy="404965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47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15" name="TextBox 14"/>
          <p:cNvSpPr txBox="1"/>
          <p:nvPr/>
        </p:nvSpPr>
        <p:spPr>
          <a:xfrm>
            <a:off x="83586" y="996260"/>
            <a:ext cx="8453871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문화적 전통 </a:t>
            </a:r>
            <a:r>
              <a:rPr lang="en-US" altLang="ko-KR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과거제도 통해</a:t>
            </a:r>
            <a:r>
              <a:rPr lang="en-US" altLang="ko-KR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‘</a:t>
            </a:r>
            <a:r>
              <a:rPr lang="ko-KR" altLang="en-US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공부를 통한 성공</a:t>
            </a:r>
            <a:r>
              <a:rPr lang="en-US" altLang="ko-KR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’ </a:t>
            </a:r>
            <a:r>
              <a:rPr lang="ko-KR" altLang="en-US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관념 형성</a:t>
            </a:r>
            <a:r>
              <a:rPr lang="en-US" altLang="ko-KR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260" y="3850379"/>
            <a:ext cx="7953935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3. ‘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불평등한 대학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’: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대학서열 심했다</a:t>
            </a:r>
            <a:endParaRPr lang="en-US" altLang="ko-KR" sz="2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174" y="1385097"/>
            <a:ext cx="8726825" cy="553998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결정적 요인인지 의문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일부 계층에 국한된 문화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과거제도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없던 일본도 대입경쟁 심했음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7174" y="2457613"/>
            <a:ext cx="8726826" cy="553998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농지개혁으로 인한 자산평등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고도 경제성장기 높은 소득분배율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923" y="4230422"/>
            <a:ext cx="9037739" cy="553998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대학서열의 의미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대학간 격차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특히 재정 격차 및 이로 인한 교육품질의 격차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168" y="2855030"/>
            <a:ext cx="8575751" cy="553998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교육열의 원천은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가난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 아니라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평등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’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260" y="2070741"/>
            <a:ext cx="9037740" cy="461665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2. ‘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평등한 나라</a:t>
            </a:r>
            <a:r>
              <a:rPr lang="en-US" altLang="ko-KR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’: </a:t>
            </a:r>
            <a:r>
              <a:rPr lang="ko-KR" altLang="en-US" sz="2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경쟁 참여자 많았다 </a:t>
            </a:r>
            <a:r>
              <a:rPr lang="en-US" altLang="ko-KR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자산평등 </a:t>
            </a:r>
            <a:r>
              <a:rPr lang="en-US" altLang="ko-KR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소득평등</a:t>
            </a:r>
            <a:r>
              <a:rPr lang="en-US" altLang="ko-KR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000" b="1" dirty="0" smtClean="0">
              <a:solidFill>
                <a:schemeClr val="accent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86" y="319062"/>
            <a:ext cx="9060414" cy="4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ts val="2800"/>
              </a:lnSpc>
            </a:pP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2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대입경쟁 치열했던 이유는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? </a:t>
            </a:r>
            <a:endParaRPr lang="en-US" altLang="ko-KR" sz="2800" b="1" cap="all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174" y="3277213"/>
            <a:ext cx="8726826" cy="507831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ref. 90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년대 이후 양극화 심해지나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그 역사가 짧고 계층이동이 </a:t>
            </a:r>
            <a:r>
              <a:rPr lang="ko-KR" altLang="en-US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선진국중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높은편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1800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20" grpId="0"/>
      <p:bldP spid="22" grpId="0"/>
      <p:bldP spid="17" grpId="0"/>
      <p:bldP spid="11" grpId="0"/>
      <p:bldP spid="12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15" name="TextBox 14"/>
          <p:cNvSpPr txBox="1"/>
          <p:nvPr/>
        </p:nvSpPr>
        <p:spPr>
          <a:xfrm>
            <a:off x="83585" y="865188"/>
            <a:ext cx="9060411" cy="400110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대부분 대입시험</a:t>
            </a:r>
            <a:r>
              <a:rPr lang="en-US" altLang="ko-KR" sz="16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(external exam)</a:t>
            </a:r>
            <a:r>
              <a:rPr lang="ko-KR" altLang="en-US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를 </a:t>
            </a:r>
            <a:r>
              <a:rPr lang="ko-KR" altLang="en-US" sz="20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가지고 있음 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예외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캐나다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노르웨이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648315"/>
            <a:ext cx="4661065" cy="400110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2. </a:t>
            </a:r>
            <a:r>
              <a:rPr lang="ko-KR" altLang="en-US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대체로 대입시험과 내신으로 선발</a:t>
            </a:r>
            <a:endParaRPr lang="en-US" altLang="ko-KR" sz="2000" b="1" dirty="0">
              <a:solidFill>
                <a:schemeClr val="accent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265298"/>
            <a:ext cx="9143999" cy="307777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입시의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기능</a:t>
            </a:r>
            <a:r>
              <a:rPr lang="en-US" altLang="ko-KR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①이수</a:t>
            </a:r>
            <a:r>
              <a:rPr lang="en-US" altLang="ko-KR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낙제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인증 </a:t>
            </a:r>
            <a:r>
              <a:rPr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②성취도 측정</a:t>
            </a:r>
            <a:r>
              <a:rPr lang="en-US" altLang="ko-KR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비교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내신 편차 보정</a:t>
            </a:r>
            <a:r>
              <a:rPr lang="en-US" altLang="ko-KR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586" y="319062"/>
            <a:ext cx="9060414" cy="4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ts val="2800"/>
              </a:lnSpc>
            </a:pP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3. OECD 35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개국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대입제도</a:t>
            </a:r>
            <a:endParaRPr lang="en-US" altLang="ko-KR" sz="2800" b="1" cap="all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" y="2468401"/>
            <a:ext cx="9143997" cy="400110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3. </a:t>
            </a:r>
            <a:r>
              <a:rPr lang="ko-KR" altLang="en-US" sz="20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입</a:t>
            </a:r>
            <a:r>
              <a:rPr lang="ko-KR" altLang="en-US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시</a:t>
            </a:r>
            <a:r>
              <a:rPr lang="en-US" altLang="ko-KR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내신 모두 절대평가</a:t>
            </a:r>
            <a:r>
              <a:rPr lang="en-US" altLang="ko-KR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절대평가등급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err="1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원점수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균등화 보정점수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(scaled score) 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활용 </a:t>
            </a:r>
            <a:endParaRPr lang="en-US" altLang="ko-KR" sz="1400" b="1" dirty="0">
              <a:solidFill>
                <a:schemeClr val="accent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868511"/>
            <a:ext cx="9185790" cy="307777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상대평가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석차등급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표준점수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→ 성적우수자가 선호하는 과목은 기피과목化→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합리적 과목 선택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’ </a:t>
            </a:r>
            <a:r>
              <a:rPr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방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해</a:t>
            </a:r>
            <a:endParaRPr lang="en-US" altLang="ko-KR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3287" y="2048425"/>
            <a:ext cx="9144002" cy="307777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입시</a:t>
            </a:r>
            <a:r>
              <a:rPr lang="en-US" altLang="ko-KR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내신</a:t>
            </a:r>
            <a:r>
              <a:rPr lang="en-US" altLang="ko-KR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기회 평등</a:t>
            </a:r>
            <a:r>
              <a:rPr lang="en-US" altLang="ko-KR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/  </a:t>
            </a:r>
            <a:r>
              <a:rPr lang="ko-KR" altLang="en-US" sz="1400" b="1" u="sng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비교과</a:t>
            </a:r>
            <a:r>
              <a:rPr lang="en-US" altLang="ko-KR" sz="1400" b="1" u="sng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en-US" altLang="ko-KR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기회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불평등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단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한국의</a:t>
            </a:r>
            <a:r>
              <a:rPr lang="en-US" altLang="ko-KR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경우 내신 상대평가로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비교과의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기회불평등 상쇄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6" y="3898194"/>
            <a:ext cx="9143997" cy="400110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 4. </a:t>
            </a:r>
            <a:r>
              <a:rPr lang="ko-KR" altLang="en-US" sz="20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입시는 대체로 논술형 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선다형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한국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일본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미국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스웨덴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터키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칠레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멕시코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400" b="1" dirty="0">
              <a:solidFill>
                <a:schemeClr val="accent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7" y="4245888"/>
            <a:ext cx="9164900" cy="400110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ref.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일본 센터시험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공통테스트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),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미국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SAT·ACT,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스웨덴 </a:t>
            </a:r>
            <a:r>
              <a:rPr lang="en-US" altLang="ko-KR" sz="14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SweSAT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는 한국 수능보다 영향력 작음 </a:t>
            </a:r>
            <a:endParaRPr lang="en-US" altLang="ko-KR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661065" y="1694481"/>
            <a:ext cx="4459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ref. 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예외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미국은 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입시 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내신 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400" b="1" u="sng" dirty="0" err="1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비교과</a:t>
            </a:r>
            <a:r>
              <a:rPr lang="en-US" altLang="ko-KR" sz="1400" b="1" u="sng" dirty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u="sng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비중 큼</a:t>
            </a:r>
            <a:r>
              <a:rPr lang="en-US" altLang="ko-KR" sz="14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" y="3187936"/>
            <a:ext cx="9143991" cy="307777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내신 상대평가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세계 유일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):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소집단 내 제로섬 경쟁으로 체감 경쟁강도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높음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대입에서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균등선발효과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발생</a:t>
            </a:r>
            <a:endParaRPr lang="en-US" altLang="ko-KR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497043"/>
            <a:ext cx="9143991" cy="307777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수능 표준점수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세계 유일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):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과목별 최고점수 다름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우연적 차별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→ 수학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국어 선택과목에 활용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구조적 차별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9031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20" grpId="0"/>
      <p:bldP spid="14" grpId="0"/>
      <p:bldP spid="8" grpId="0"/>
      <p:bldP spid="9" grpId="0"/>
      <p:bldP spid="12" grpId="0"/>
      <p:bldP spid="17" grpId="0"/>
      <p:bldP spid="18" grpId="0"/>
      <p:bldP spid="16" grpId="0"/>
      <p:bldP spid="19" grpId="0"/>
      <p:bldP spid="23" grpId="0"/>
    </p:bldLst>
  </p:timing>
</p:sld>
</file>

<file path=ppt/theme/theme1.xml><?xml version="1.0" encoding="utf-8"?>
<a:theme xmlns:a="http://schemas.openxmlformats.org/drawingml/2006/main" name="BMW_Group_Korea_4zu3_2L_E">
  <a:themeElements>
    <a:clrScheme name="BMW GROUP">
      <a:dk1>
        <a:sysClr val="windowText" lastClr="000000"/>
      </a:dk1>
      <a:lt1>
        <a:sysClr val="window" lastClr="FFFFFF"/>
      </a:lt1>
      <a:dk2>
        <a:srgbClr val="595443"/>
      </a:dk2>
      <a:lt2>
        <a:srgbClr val="5678A9"/>
      </a:lt2>
      <a:accent1>
        <a:srgbClr val="00B050"/>
      </a:accent1>
      <a:accent2>
        <a:srgbClr val="FFD600"/>
      </a:accent2>
      <a:accent3>
        <a:srgbClr val="914F28"/>
      </a:accent3>
      <a:accent4>
        <a:srgbClr val="FF0000"/>
      </a:accent4>
      <a:accent5>
        <a:srgbClr val="F19100"/>
      </a:accent5>
      <a:accent6>
        <a:srgbClr val="0070C0"/>
      </a:accent6>
      <a:hlink>
        <a:srgbClr val="000000"/>
      </a:hlink>
      <a:folHlink>
        <a:srgbClr val="000000"/>
      </a:folHlink>
    </a:clrScheme>
    <a:fontScheme name="BMW GROUP">
      <a:majorFont>
        <a:latin typeface="BMW Group Condensed"/>
        <a:ea typeface=""/>
        <a:cs typeface=""/>
      </a:majorFont>
      <a:minorFont>
        <a:latin typeface="BMW Group Condens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14241</TotalTime>
  <Words>1551</Words>
  <Application>Microsoft Office PowerPoint</Application>
  <PresentationFormat>화면 슬라이드 쇼(16:9)</PresentationFormat>
  <Paragraphs>160</Paragraphs>
  <Slides>23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BMW_Group_Korea_4zu3_2L_E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BMW Korea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Oh Hyejeong, FZ-223KR</dc:creator>
  <cp:lastModifiedBy>Windows 사용자</cp:lastModifiedBy>
  <cp:revision>1962</cp:revision>
  <dcterms:created xsi:type="dcterms:W3CDTF">2011-10-07T06:09:30Z</dcterms:created>
  <dcterms:modified xsi:type="dcterms:W3CDTF">2023-08-23T01:26:19Z</dcterms:modified>
</cp:coreProperties>
</file>